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48" r:id="rId5"/>
  </p:sldMasterIdLst>
  <p:notesMasterIdLst>
    <p:notesMasterId r:id="rId36"/>
  </p:notesMasterIdLst>
  <p:sldIdLst>
    <p:sldId id="2147198019" r:id="rId6"/>
    <p:sldId id="270" r:id="rId7"/>
    <p:sldId id="2147198032" r:id="rId8"/>
    <p:sldId id="2147198023" r:id="rId9"/>
    <p:sldId id="2147198021" r:id="rId10"/>
    <p:sldId id="2147198027" r:id="rId11"/>
    <p:sldId id="2147198028" r:id="rId12"/>
    <p:sldId id="2147198029" r:id="rId13"/>
    <p:sldId id="2147198030" r:id="rId14"/>
    <p:sldId id="2147198031" r:id="rId15"/>
    <p:sldId id="2147198022" r:id="rId16"/>
    <p:sldId id="2147198020" r:id="rId17"/>
    <p:sldId id="498" r:id="rId18"/>
    <p:sldId id="499" r:id="rId19"/>
    <p:sldId id="2147198026" r:id="rId20"/>
    <p:sldId id="268" r:id="rId21"/>
    <p:sldId id="287" r:id="rId22"/>
    <p:sldId id="276" r:id="rId23"/>
    <p:sldId id="278" r:id="rId24"/>
    <p:sldId id="279" r:id="rId25"/>
    <p:sldId id="280" r:id="rId26"/>
    <p:sldId id="289" r:id="rId27"/>
    <p:sldId id="286" r:id="rId28"/>
    <p:sldId id="288" r:id="rId29"/>
    <p:sldId id="256" r:id="rId30"/>
    <p:sldId id="257" r:id="rId31"/>
    <p:sldId id="258" r:id="rId32"/>
    <p:sldId id="259" r:id="rId33"/>
    <p:sldId id="260" r:id="rId34"/>
    <p:sldId id="261" r:id="rId35"/>
  </p:sldIdLst>
  <p:sldSz cx="18288000" cy="10287000"/>
  <p:notesSz cx="6858000" cy="9144000"/>
  <p:embeddedFontLst>
    <p:embeddedFont>
      <p:font typeface="Amatic SC Bold" panose="020B0604020202020204" charset="-79"/>
      <p:regular r:id="rId37"/>
      <p:bold r:id="rId38"/>
    </p:embeddedFont>
    <p:embeddedFont>
      <p:font typeface="Bariol 1" panose="020B0604020202020204" charset="0"/>
      <p:regular r:id="rId39"/>
    </p:embeddedFont>
    <p:embeddedFont>
      <p:font typeface="Bariol 2" panose="020B0604020202020204" charset="0"/>
      <p:regular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71CD9-B0BC-EF28-D865-CBCDBF4D38F4}" v="10" dt="2025-12-16T16:44:41.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22" autoAdjust="0"/>
  </p:normalViewPr>
  <p:slideViewPr>
    <p:cSldViewPr>
      <p:cViewPr varScale="1">
        <p:scale>
          <a:sx n="74" d="100"/>
          <a:sy n="74" d="100"/>
        </p:scale>
        <p:origin x="5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Cooper-Low" userId="S::jenny.cooper@pla.co.uk::521ea437-6965-42ec-9514-987cd35bc14f" providerId="AD" clId="Web-{09D71CD9-B0BC-EF28-D865-CBCDBF4D38F4}"/>
    <pc:docChg chg="modSld">
      <pc:chgData name="Jenny Cooper-Low" userId="S::jenny.cooper@pla.co.uk::521ea437-6965-42ec-9514-987cd35bc14f" providerId="AD" clId="Web-{09D71CD9-B0BC-EF28-D865-CBCDBF4D38F4}" dt="2025-12-16T16:44:41.264" v="9" actId="20577"/>
      <pc:docMkLst>
        <pc:docMk/>
      </pc:docMkLst>
      <pc:sldChg chg="modSp">
        <pc:chgData name="Jenny Cooper-Low" userId="S::jenny.cooper@pla.co.uk::521ea437-6965-42ec-9514-987cd35bc14f" providerId="AD" clId="Web-{09D71CD9-B0BC-EF28-D865-CBCDBF4D38F4}" dt="2025-12-16T16:44:41.264" v="9" actId="20577"/>
        <pc:sldMkLst>
          <pc:docMk/>
          <pc:sldMk cId="4150988482" sldId="2147198021"/>
        </pc:sldMkLst>
        <pc:spChg chg="mod">
          <ac:chgData name="Jenny Cooper-Low" userId="S::jenny.cooper@pla.co.uk::521ea437-6965-42ec-9514-987cd35bc14f" providerId="AD" clId="Web-{09D71CD9-B0BC-EF28-D865-CBCDBF4D38F4}" dt="2025-12-16T16:44:36.107" v="7" actId="20577"/>
          <ac:spMkLst>
            <pc:docMk/>
            <pc:sldMk cId="4150988482" sldId="2147198021"/>
            <ac:spMk id="9" creationId="{9CC53537-83FD-211F-E05C-E202AAD9AF87}"/>
          </ac:spMkLst>
        </pc:spChg>
        <pc:spChg chg="mod">
          <ac:chgData name="Jenny Cooper-Low" userId="S::jenny.cooper@pla.co.uk::521ea437-6965-42ec-9514-987cd35bc14f" providerId="AD" clId="Web-{09D71CD9-B0BC-EF28-D865-CBCDBF4D38F4}" dt="2025-12-16T16:44:41.264" v="9" actId="20577"/>
          <ac:spMkLst>
            <pc:docMk/>
            <pc:sldMk cId="4150988482" sldId="2147198021"/>
            <ac:spMk id="10" creationId="{B4C6230E-6899-6499-B77B-6C8FADBCEC25}"/>
          </ac:spMkLst>
        </pc:spChg>
        <pc:spChg chg="mod">
          <ac:chgData name="Jenny Cooper-Low" userId="S::jenny.cooper@pla.co.uk::521ea437-6965-42ec-9514-987cd35bc14f" providerId="AD" clId="Web-{09D71CD9-B0BC-EF28-D865-CBCDBF4D38F4}" dt="2025-12-16T16:44:25.810" v="1" actId="20577"/>
          <ac:spMkLst>
            <pc:docMk/>
            <pc:sldMk cId="4150988482" sldId="2147198021"/>
            <ac:spMk id="11" creationId="{7A5EC016-7B23-417A-A79D-6D3F3303933E}"/>
          </ac:spMkLst>
        </pc:spChg>
        <pc:spChg chg="mod">
          <ac:chgData name="Jenny Cooper-Low" userId="S::jenny.cooper@pla.co.uk::521ea437-6965-42ec-9514-987cd35bc14f" providerId="AD" clId="Web-{09D71CD9-B0BC-EF28-D865-CBCDBF4D38F4}" dt="2025-12-16T16:44:29.763" v="3" actId="20577"/>
          <ac:spMkLst>
            <pc:docMk/>
            <pc:sldMk cId="4150988482" sldId="2147198021"/>
            <ac:spMk id="12" creationId="{86F6AA5F-35CF-B97D-4395-4B21DD55EE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5730-654D-4AED-ACDB-F5FD48FDD0BC}" type="datetimeFigureOut">
              <a:rPr lang="en-GB" smtClean="0"/>
              <a:t>27/01/2026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7DBCC-FCA5-47A0-B9FE-F87051223D36}" type="slidenum">
              <a:rPr lang="en-GB" smtClean="0"/>
              <a:t>‹#›</a:t>
            </a:fld>
            <a:endParaRPr lang="en-GB"/>
          </a:p>
        </p:txBody>
      </p:sp>
    </p:spTree>
    <p:extLst>
      <p:ext uri="{BB962C8B-B14F-4D97-AF65-F5344CB8AC3E}">
        <p14:creationId xmlns:p14="http://schemas.microsoft.com/office/powerpoint/2010/main" val="92948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BAB92854-9C76-FC49-B91F-D9E578BE6E34}" type="slidenum">
              <a:rPr lang="en-US" smtClean="0"/>
              <a:t>1</a:t>
            </a:fld>
            <a:endParaRPr lang="en-US"/>
          </a:p>
        </p:txBody>
      </p:sp>
    </p:spTree>
    <p:extLst>
      <p:ext uri="{BB962C8B-B14F-4D97-AF65-F5344CB8AC3E}">
        <p14:creationId xmlns:p14="http://schemas.microsoft.com/office/powerpoint/2010/main" val="307510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92854-9C76-FC49-B91F-D9E578BE6E34}" type="slidenum">
              <a:rPr lang="en-US" smtClean="0"/>
              <a:t>10</a:t>
            </a:fld>
            <a:endParaRPr lang="en-US"/>
          </a:p>
        </p:txBody>
      </p:sp>
    </p:spTree>
    <p:extLst>
      <p:ext uri="{BB962C8B-B14F-4D97-AF65-F5344CB8AC3E}">
        <p14:creationId xmlns:p14="http://schemas.microsoft.com/office/powerpoint/2010/main" val="2138810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54628-676B-56C3-6DE1-A5CC0C4DE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05874-1F15-271D-1704-E06A1A0969E6}"/>
              </a:ext>
            </a:extLst>
          </p:cNvPr>
          <p:cNvSpPr>
            <a:spLocks noGrp="1" noRot="1" noChangeAspect="1"/>
          </p:cNvSpPr>
          <p:nvPr>
            <p:ph type="sldImg"/>
          </p:nvPr>
        </p:nvSpPr>
        <p:spPr>
          <a:xfrm>
            <a:off x="685800" y="720725"/>
            <a:ext cx="5486400" cy="3086100"/>
          </a:xfrm>
        </p:spPr>
      </p:sp>
      <p:sp>
        <p:nvSpPr>
          <p:cNvPr id="3" name="Notes Placeholder 2">
            <a:extLst>
              <a:ext uri="{FF2B5EF4-FFF2-40B4-BE49-F238E27FC236}">
                <a16:creationId xmlns:a16="http://schemas.microsoft.com/office/drawing/2014/main" id="{C9497D14-DBC1-242C-7BF7-9A5FECDB463A}"/>
              </a:ext>
            </a:extLst>
          </p:cNvPr>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val="30736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28514-0939-B7CC-5BE9-DDE4A21AD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33583-330F-579C-9C03-699D12812337}"/>
              </a:ext>
            </a:extLst>
          </p:cNvPr>
          <p:cNvSpPr>
            <a:spLocks noGrp="1" noRot="1" noChangeAspect="1"/>
          </p:cNvSpPr>
          <p:nvPr>
            <p:ph type="sldImg"/>
          </p:nvPr>
        </p:nvSpPr>
        <p:spPr>
          <a:xfrm>
            <a:off x="685800" y="720725"/>
            <a:ext cx="5486400" cy="3086100"/>
          </a:xfrm>
        </p:spPr>
      </p:sp>
      <p:sp>
        <p:nvSpPr>
          <p:cNvPr id="3" name="Notes Placeholder 2">
            <a:extLst>
              <a:ext uri="{FF2B5EF4-FFF2-40B4-BE49-F238E27FC236}">
                <a16:creationId xmlns:a16="http://schemas.microsoft.com/office/drawing/2014/main" id="{DA6A7FB3-FA99-4AE9-3910-5B2B7D647E07}"/>
              </a:ext>
            </a:extLst>
          </p:cNvPr>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val="290903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1D178-5193-3A91-BDBC-A7F38BE07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FBB81-8B32-44DD-DA8E-4E762FDE35C4}"/>
              </a:ext>
            </a:extLst>
          </p:cNvPr>
          <p:cNvSpPr>
            <a:spLocks noGrp="1" noRot="1" noChangeAspect="1"/>
          </p:cNvSpPr>
          <p:nvPr>
            <p:ph type="sldImg"/>
          </p:nvPr>
        </p:nvSpPr>
        <p:spPr>
          <a:xfrm>
            <a:off x="685800" y="720725"/>
            <a:ext cx="5486400" cy="3086100"/>
          </a:xfrm>
        </p:spPr>
      </p:sp>
      <p:sp>
        <p:nvSpPr>
          <p:cNvPr id="3" name="Notes Placeholder 2">
            <a:extLst>
              <a:ext uri="{FF2B5EF4-FFF2-40B4-BE49-F238E27FC236}">
                <a16:creationId xmlns:a16="http://schemas.microsoft.com/office/drawing/2014/main" id="{C9216266-2F7A-EB26-F2E2-C0576C33015C}"/>
              </a:ext>
            </a:extLst>
          </p:cNvPr>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val="2086231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CBD53-C579-7CC2-879F-ADD914C73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75C8C-D48B-4D93-4C1C-6C229750F7AD}"/>
              </a:ext>
            </a:extLst>
          </p:cNvPr>
          <p:cNvSpPr>
            <a:spLocks noGrp="1" noRot="1" noChangeAspect="1"/>
          </p:cNvSpPr>
          <p:nvPr>
            <p:ph type="sldImg"/>
          </p:nvPr>
        </p:nvSpPr>
        <p:spPr>
          <a:xfrm>
            <a:off x="685800" y="720725"/>
            <a:ext cx="5486400" cy="3086100"/>
          </a:xfrm>
        </p:spPr>
      </p:sp>
      <p:sp>
        <p:nvSpPr>
          <p:cNvPr id="3" name="Notes Placeholder 2">
            <a:extLst>
              <a:ext uri="{FF2B5EF4-FFF2-40B4-BE49-F238E27FC236}">
                <a16:creationId xmlns:a16="http://schemas.microsoft.com/office/drawing/2014/main" id="{5173AB40-3BC1-5E25-C00D-198B6B12DCFB}"/>
              </a:ext>
            </a:extLst>
          </p:cNvPr>
          <p:cNvSpPr>
            <a:spLocks noGrp="1"/>
          </p:cNvSpPr>
          <p:nvPr>
            <p:ph type="body" idx="1"/>
          </p:nvPr>
        </p:nvSpPr>
        <p:spPr/>
        <p:txBody>
          <a:bodyPr/>
          <a:lstStyle/>
          <a:p>
            <a:pPr marL="215900" indent="-215900">
              <a:buFont typeface="Arial"/>
              <a:buChar char="•"/>
            </a:pPr>
            <a:r>
              <a:rPr lang="en-GB"/>
              <a:t>You might be doing this by reimagining the way existing spaces can be used building new tools</a:t>
            </a:r>
            <a:endParaRPr lang="en-US"/>
          </a:p>
          <a:p>
            <a:r>
              <a:rPr lang="en-GB"/>
              <a:t>and models for equitable access, implementing entrepreneurial strategies that secure </a:t>
            </a:r>
            <a:endParaRPr lang="en-US"/>
          </a:p>
          <a:p>
            <a:r>
              <a:rPr lang="en-GB"/>
              <a:t>resources that improve participation opportunities, and implementing design and </a:t>
            </a:r>
            <a:r>
              <a:rPr lang="en-GB" err="1"/>
              <a:t>accessibilityinterventions</a:t>
            </a:r>
            <a:r>
              <a:rPr lang="en-GB"/>
              <a:t> that embed play into everyday urban environments.</a:t>
            </a:r>
            <a:r>
              <a:rPr lang="en-US"/>
              <a:t> </a:t>
            </a:r>
            <a:endParaRPr lang="en-GB"/>
          </a:p>
          <a:p>
            <a:endParaRPr lang="en-GB"/>
          </a:p>
        </p:txBody>
      </p:sp>
    </p:spTree>
    <p:extLst>
      <p:ext uri="{BB962C8B-B14F-4D97-AF65-F5344CB8AC3E}">
        <p14:creationId xmlns:p14="http://schemas.microsoft.com/office/powerpoint/2010/main" val="1569468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FA7A1-1F79-B83D-77BC-31557AE4A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96148-214D-1136-4C49-6AC992114162}"/>
              </a:ext>
            </a:extLst>
          </p:cNvPr>
          <p:cNvSpPr>
            <a:spLocks noGrp="1" noRot="1" noChangeAspect="1"/>
          </p:cNvSpPr>
          <p:nvPr>
            <p:ph type="sldImg"/>
          </p:nvPr>
        </p:nvSpPr>
        <p:spPr>
          <a:xfrm>
            <a:off x="685800" y="720725"/>
            <a:ext cx="5486400" cy="3086100"/>
          </a:xfrm>
        </p:spPr>
      </p:sp>
      <p:sp>
        <p:nvSpPr>
          <p:cNvPr id="3" name="Notes Placeholder 2">
            <a:extLst>
              <a:ext uri="{FF2B5EF4-FFF2-40B4-BE49-F238E27FC236}">
                <a16:creationId xmlns:a16="http://schemas.microsoft.com/office/drawing/2014/main" id="{89F13B52-934C-477C-BB8D-FF21F8148D81}"/>
              </a:ext>
            </a:extLst>
          </p:cNvPr>
          <p:cNvSpPr>
            <a:spLocks noGrp="1"/>
          </p:cNvSpPr>
          <p:nvPr>
            <p:ph type="body" idx="1"/>
          </p:nvPr>
        </p:nvSpPr>
        <p:spPr/>
        <p:txBody>
          <a:bodyPr/>
          <a:lstStyle/>
          <a:p>
            <a:pPr marL="215900" indent="-215900">
              <a:buFont typeface="Arial"/>
              <a:buChar char="•"/>
            </a:pPr>
            <a:r>
              <a:rPr lang="en-GB"/>
              <a:t>You might be doing this by reimagining the way existing spaces can be used building new tools</a:t>
            </a:r>
            <a:endParaRPr lang="en-US"/>
          </a:p>
          <a:p>
            <a:r>
              <a:rPr lang="en-GB"/>
              <a:t>and models for equitable access, implementing entrepreneurial strategies that secure </a:t>
            </a:r>
            <a:endParaRPr lang="en-US"/>
          </a:p>
          <a:p>
            <a:r>
              <a:rPr lang="en-GB"/>
              <a:t>resources that improve participation opportunities, and implementing design and </a:t>
            </a:r>
            <a:r>
              <a:rPr lang="en-GB" err="1"/>
              <a:t>accessibilityinterventions</a:t>
            </a:r>
            <a:r>
              <a:rPr lang="en-GB"/>
              <a:t> that embed play into everyday urban environments.</a:t>
            </a:r>
            <a:r>
              <a:rPr lang="en-US"/>
              <a:t> </a:t>
            </a:r>
            <a:endParaRPr lang="en-GB"/>
          </a:p>
          <a:p>
            <a:endParaRPr lang="en-GB"/>
          </a:p>
        </p:txBody>
      </p:sp>
    </p:spTree>
    <p:extLst>
      <p:ext uri="{BB962C8B-B14F-4D97-AF65-F5344CB8AC3E}">
        <p14:creationId xmlns:p14="http://schemas.microsoft.com/office/powerpoint/2010/main" val="246894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0725"/>
            <a:ext cx="5486400" cy="3086100"/>
          </a:xfrm>
        </p:spPr>
      </p:sp>
      <p:sp>
        <p:nvSpPr>
          <p:cNvPr id="3" name="Notes Placeholder 2"/>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val="401705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1AADF-1CC8-8CE3-CF20-C5C75E14F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4B502-6865-804C-689D-B4327BE1493F}"/>
              </a:ext>
            </a:extLst>
          </p:cNvPr>
          <p:cNvSpPr>
            <a:spLocks noGrp="1" noRot="1" noChangeAspect="1"/>
          </p:cNvSpPr>
          <p:nvPr>
            <p:ph type="sldImg"/>
          </p:nvPr>
        </p:nvSpPr>
        <p:spPr>
          <a:xfrm>
            <a:off x="685800" y="720725"/>
            <a:ext cx="5486400" cy="3086100"/>
          </a:xfrm>
        </p:spPr>
      </p:sp>
      <p:sp>
        <p:nvSpPr>
          <p:cNvPr id="3" name="Notes Placeholder 2">
            <a:extLst>
              <a:ext uri="{FF2B5EF4-FFF2-40B4-BE49-F238E27FC236}">
                <a16:creationId xmlns:a16="http://schemas.microsoft.com/office/drawing/2014/main" id="{3453DADD-EDCE-250D-3EC2-71F0F7C17BA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6441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06F34-DAF6-DC6A-8C1D-2A839AC3C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13330-FE0A-A9DC-0C22-825A1D1ABB94}"/>
              </a:ext>
            </a:extLst>
          </p:cNvPr>
          <p:cNvSpPr>
            <a:spLocks noGrp="1" noRot="1" noChangeAspect="1"/>
          </p:cNvSpPr>
          <p:nvPr>
            <p:ph type="sldImg"/>
          </p:nvPr>
        </p:nvSpPr>
        <p:spPr>
          <a:xfrm>
            <a:off x="685800" y="720725"/>
            <a:ext cx="5486400" cy="3086100"/>
          </a:xfrm>
        </p:spPr>
      </p:sp>
      <p:sp>
        <p:nvSpPr>
          <p:cNvPr id="3" name="Notes Placeholder 2">
            <a:extLst>
              <a:ext uri="{FF2B5EF4-FFF2-40B4-BE49-F238E27FC236}">
                <a16:creationId xmlns:a16="http://schemas.microsoft.com/office/drawing/2014/main" id="{1A58A6CE-E37C-A01D-C379-E4913F0FACC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905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52185-8BF7-C4C6-2760-7608FBC72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9F937-052D-81FA-242F-4E6C8979337B}"/>
              </a:ext>
            </a:extLst>
          </p:cNvPr>
          <p:cNvSpPr>
            <a:spLocks noGrp="1" noRot="1" noChangeAspect="1"/>
          </p:cNvSpPr>
          <p:nvPr>
            <p:ph type="sldImg"/>
          </p:nvPr>
        </p:nvSpPr>
        <p:spPr>
          <a:xfrm>
            <a:off x="685800" y="720725"/>
            <a:ext cx="5486400" cy="3086100"/>
          </a:xfrm>
        </p:spPr>
      </p:sp>
      <p:sp>
        <p:nvSpPr>
          <p:cNvPr id="3" name="Notes Placeholder 2">
            <a:extLst>
              <a:ext uri="{FF2B5EF4-FFF2-40B4-BE49-F238E27FC236}">
                <a16:creationId xmlns:a16="http://schemas.microsoft.com/office/drawing/2014/main" id="{74ECBCDF-5A34-9AC6-31F2-4DA33016997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88630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3736E-D490-E276-ADAD-9A2C8B3AC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43165-8CB9-2696-2785-02B611C830E4}"/>
              </a:ext>
            </a:extLst>
          </p:cNvPr>
          <p:cNvSpPr>
            <a:spLocks noGrp="1" noRot="1" noChangeAspect="1"/>
          </p:cNvSpPr>
          <p:nvPr>
            <p:ph type="sldImg"/>
          </p:nvPr>
        </p:nvSpPr>
        <p:spPr>
          <a:xfrm>
            <a:off x="685800" y="720725"/>
            <a:ext cx="5486400" cy="3086100"/>
          </a:xfrm>
        </p:spPr>
      </p:sp>
      <p:sp>
        <p:nvSpPr>
          <p:cNvPr id="3" name="Notes Placeholder 2">
            <a:extLst>
              <a:ext uri="{FF2B5EF4-FFF2-40B4-BE49-F238E27FC236}">
                <a16:creationId xmlns:a16="http://schemas.microsoft.com/office/drawing/2014/main" id="{40D56CE7-A1AD-4258-4A6F-DBEAF5AA89B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6665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6EB2D-9481-6ECA-2B37-C070282ED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D16CE-0F16-26B5-6D9C-79128D5A55AC}"/>
              </a:ext>
            </a:extLst>
          </p:cNvPr>
          <p:cNvSpPr>
            <a:spLocks noGrp="1" noRot="1" noChangeAspect="1"/>
          </p:cNvSpPr>
          <p:nvPr>
            <p:ph type="sldImg"/>
          </p:nvPr>
        </p:nvSpPr>
        <p:spPr>
          <a:xfrm>
            <a:off x="685800" y="720725"/>
            <a:ext cx="5486400" cy="3086100"/>
          </a:xfrm>
        </p:spPr>
      </p:sp>
      <p:sp>
        <p:nvSpPr>
          <p:cNvPr id="3" name="Notes Placeholder 2">
            <a:extLst>
              <a:ext uri="{FF2B5EF4-FFF2-40B4-BE49-F238E27FC236}">
                <a16:creationId xmlns:a16="http://schemas.microsoft.com/office/drawing/2014/main" id="{BD0F05D2-A127-F69B-1DFB-ED722EA3C02E}"/>
              </a:ext>
            </a:extLst>
          </p:cNvPr>
          <p:cNvSpPr>
            <a:spLocks noGrp="1"/>
          </p:cNvSpPr>
          <p:nvPr>
            <p:ph type="body" idx="1"/>
          </p:nvPr>
        </p:nvSpPr>
        <p:spPr/>
        <p:txBody>
          <a:bodyPr/>
          <a:lstStyle/>
          <a:p>
            <a:endParaRPr lang="en-GB" dirty="0"/>
          </a:p>
          <a:p>
            <a:endParaRPr lang="en-GB" dirty="0"/>
          </a:p>
        </p:txBody>
      </p:sp>
    </p:spTree>
    <p:extLst>
      <p:ext uri="{BB962C8B-B14F-4D97-AF65-F5344CB8AC3E}">
        <p14:creationId xmlns:p14="http://schemas.microsoft.com/office/powerpoint/2010/main" val="29435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92854-9C76-FC49-B91F-D9E578BE6E34}" type="slidenum">
              <a:rPr lang="en-US" smtClean="0"/>
              <a:t>8</a:t>
            </a:fld>
            <a:endParaRPr lang="en-US"/>
          </a:p>
        </p:txBody>
      </p:sp>
    </p:spTree>
    <p:extLst>
      <p:ext uri="{BB962C8B-B14F-4D97-AF65-F5344CB8AC3E}">
        <p14:creationId xmlns:p14="http://schemas.microsoft.com/office/powerpoint/2010/main" val="420844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92854-9C76-FC49-B91F-D9E578BE6E34}" type="slidenum">
              <a:rPr lang="en-US" smtClean="0"/>
              <a:t>9</a:t>
            </a:fld>
            <a:endParaRPr lang="en-US"/>
          </a:p>
        </p:txBody>
      </p:sp>
    </p:spTree>
    <p:extLst>
      <p:ext uri="{BB962C8B-B14F-4D97-AF65-F5344CB8AC3E}">
        <p14:creationId xmlns:p14="http://schemas.microsoft.com/office/powerpoint/2010/main" val="421748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94E34-2520-C8CD-BE42-FA98C722D8F3}"/>
              </a:ext>
            </a:extLst>
          </p:cNvPr>
          <p:cNvSpPr>
            <a:spLocks noGrp="1"/>
          </p:cNvSpPr>
          <p:nvPr>
            <p:ph sz="half" idx="1"/>
          </p:nvPr>
        </p:nvSpPr>
        <p:spPr>
          <a:xfrm>
            <a:off x="719138" y="2738438"/>
            <a:ext cx="7772400" cy="5834247"/>
          </a:xfrm>
          <a:prstGeom prst="rect">
            <a:avLst/>
          </a:prstGeom>
        </p:spPr>
        <p:txBody>
          <a:bodyPr/>
          <a:lstStyle>
            <a:lvl1pPr>
              <a:defRPr sz="2700"/>
            </a:lvl1pPr>
            <a:lvl2pPr>
              <a:defRPr sz="2700"/>
            </a:lvl2pPr>
            <a:lvl3pPr>
              <a:defRPr sz="2700"/>
            </a:lvl3pPr>
            <a:lvl4pPr>
              <a:defRPr sz="2700"/>
            </a:lvl4pPr>
            <a:lvl5pPr>
              <a:defRPr sz="2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AD510C1-1863-E4C8-17EC-3D1B2E81ADE1}"/>
              </a:ext>
            </a:extLst>
          </p:cNvPr>
          <p:cNvSpPr>
            <a:spLocks noGrp="1"/>
          </p:cNvSpPr>
          <p:nvPr>
            <p:ph sz="half" idx="2"/>
          </p:nvPr>
        </p:nvSpPr>
        <p:spPr>
          <a:xfrm>
            <a:off x="9144000" y="2738438"/>
            <a:ext cx="7772400" cy="5846073"/>
          </a:xfrm>
          <a:prstGeom prst="rect">
            <a:avLst/>
          </a:prstGeom>
        </p:spPr>
        <p:txBody>
          <a:bodyPr/>
          <a:lstStyle>
            <a:lvl1pPr>
              <a:defRPr sz="2700"/>
            </a:lvl1pPr>
            <a:lvl2pPr>
              <a:defRPr sz="2700"/>
            </a:lvl2pPr>
            <a:lvl3pPr>
              <a:defRPr sz="2700"/>
            </a:lvl3pPr>
            <a:lvl4pPr>
              <a:defRPr sz="2700"/>
            </a:lvl4pPr>
            <a:lvl5pPr>
              <a:defRPr sz="2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E9C5B858-0940-B0E7-5D3E-05341498DB28}"/>
              </a:ext>
            </a:extLst>
          </p:cNvPr>
          <p:cNvSpPr>
            <a:spLocks noGrp="1"/>
          </p:cNvSpPr>
          <p:nvPr>
            <p:ph type="title" hasCustomPrompt="1"/>
          </p:nvPr>
        </p:nvSpPr>
        <p:spPr>
          <a:xfrm>
            <a:off x="719138" y="661988"/>
            <a:ext cx="15773400" cy="890507"/>
          </a:xfrm>
          <a:prstGeom prst="rect">
            <a:avLst/>
          </a:prstGeom>
        </p:spPr>
        <p:txBody>
          <a:bodyPr lIns="0" tIns="0" rIns="0" bIns="0" anchor="b" anchorCtr="0">
            <a:normAutofit/>
          </a:bodyPr>
          <a:lstStyle>
            <a:lvl1pPr>
              <a:defRPr sz="3300" b="1"/>
            </a:lvl1pPr>
          </a:lstStyle>
          <a:p>
            <a:r>
              <a:rPr lang="en-GB"/>
              <a:t>CLICK TO EDIT MASTER TITLE STYLE</a:t>
            </a:r>
            <a:endParaRPr lang="en-US"/>
          </a:p>
        </p:txBody>
      </p:sp>
      <p:grpSp>
        <p:nvGrpSpPr>
          <p:cNvPr id="9" name="Group 8">
            <a:extLst>
              <a:ext uri="{FF2B5EF4-FFF2-40B4-BE49-F238E27FC236}">
                <a16:creationId xmlns:a16="http://schemas.microsoft.com/office/drawing/2014/main" id="{C46B6BC4-CC76-47DF-5C65-8E4163BFC15D}"/>
              </a:ext>
            </a:extLst>
          </p:cNvPr>
          <p:cNvGrpSpPr/>
          <p:nvPr userDrawn="1"/>
        </p:nvGrpSpPr>
        <p:grpSpPr>
          <a:xfrm>
            <a:off x="719138" y="1702490"/>
            <a:ext cx="16849725" cy="263477"/>
            <a:chOff x="8896978" y="5177053"/>
            <a:chExt cx="772633" cy="161681"/>
          </a:xfrm>
        </p:grpSpPr>
        <p:sp>
          <p:nvSpPr>
            <p:cNvPr id="10" name="Rectangle 9">
              <a:extLst>
                <a:ext uri="{FF2B5EF4-FFF2-40B4-BE49-F238E27FC236}">
                  <a16:creationId xmlns:a16="http://schemas.microsoft.com/office/drawing/2014/main" id="{25E3C986-EFF9-2ECC-F938-194387DF980B}"/>
                </a:ext>
              </a:extLst>
            </p:cNvPr>
            <p:cNvSpPr/>
            <p:nvPr userDrawn="1"/>
          </p:nvSpPr>
          <p:spPr>
            <a:xfrm>
              <a:off x="8896978" y="5177053"/>
              <a:ext cx="772633" cy="886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a:extLst>
                <a:ext uri="{FF2B5EF4-FFF2-40B4-BE49-F238E27FC236}">
                  <a16:creationId xmlns:a16="http://schemas.microsoft.com/office/drawing/2014/main" id="{1F173365-88D8-C069-83D8-03616CF937EB}"/>
                </a:ext>
              </a:extLst>
            </p:cNvPr>
            <p:cNvSpPr/>
            <p:nvPr userDrawn="1"/>
          </p:nvSpPr>
          <p:spPr>
            <a:xfrm>
              <a:off x="8896978" y="5250129"/>
              <a:ext cx="772633" cy="886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5" name="Picture 6" descr="PLA main pos RGB for ppt.jpg">
            <a:extLst>
              <a:ext uri="{FF2B5EF4-FFF2-40B4-BE49-F238E27FC236}">
                <a16:creationId xmlns:a16="http://schemas.microsoft.com/office/drawing/2014/main" id="{26FD0723-D278-4675-513E-7752AED66E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138" y="8691770"/>
            <a:ext cx="1631976" cy="93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5E89637-24A9-E5D5-9DBA-1E066B7EAB2C}"/>
              </a:ext>
            </a:extLst>
          </p:cNvPr>
          <p:cNvSpPr>
            <a:spLocks noGrp="1"/>
          </p:cNvSpPr>
          <p:nvPr>
            <p:ph type="sldNum" sz="quarter" idx="12"/>
          </p:nvPr>
        </p:nvSpPr>
        <p:spPr>
          <a:xfrm>
            <a:off x="13616940" y="9534526"/>
            <a:ext cx="4114800" cy="547688"/>
          </a:xfrm>
        </p:spPr>
        <p:txBody>
          <a:bodyPr/>
          <a:lstStyle>
            <a:lvl1pPr>
              <a:defRPr>
                <a:solidFill>
                  <a:srgbClr val="003979"/>
                </a:solidFill>
              </a:defRPr>
            </a:lvl1pPr>
          </a:lstStyle>
          <a:p>
            <a:fld id="{E2ED5BDC-A7A9-7042-8FA0-26F7B0956EDF}" type="slidenum">
              <a:rPr lang="en-US" smtClean="0"/>
              <a:pPr/>
              <a:t>‹#›</a:t>
            </a:fld>
            <a:endParaRPr lang="en-US"/>
          </a:p>
        </p:txBody>
      </p:sp>
    </p:spTree>
    <p:extLst>
      <p:ext uri="{BB962C8B-B14F-4D97-AF65-F5344CB8AC3E}">
        <p14:creationId xmlns:p14="http://schemas.microsoft.com/office/powerpoint/2010/main" val="2834418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00397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94E34-2520-C8CD-BE42-FA98C722D8F3}"/>
              </a:ext>
            </a:extLst>
          </p:cNvPr>
          <p:cNvSpPr>
            <a:spLocks noGrp="1"/>
          </p:cNvSpPr>
          <p:nvPr>
            <p:ph sz="half" idx="1"/>
          </p:nvPr>
        </p:nvSpPr>
        <p:spPr>
          <a:xfrm>
            <a:off x="719138" y="2738438"/>
            <a:ext cx="7772400" cy="5726988"/>
          </a:xfrm>
          <a:prstGeom prst="rect">
            <a:avLst/>
          </a:prstGeom>
        </p:spPr>
        <p:txBody>
          <a:bodyPr/>
          <a:lstStyle>
            <a:lvl1pPr>
              <a:defRPr sz="2700">
                <a:solidFill>
                  <a:schemeClr val="bg1"/>
                </a:solidFill>
              </a:defRPr>
            </a:lvl1pPr>
            <a:lvl2pPr>
              <a:defRPr sz="2700">
                <a:solidFill>
                  <a:schemeClr val="bg1"/>
                </a:solidFill>
              </a:defRPr>
            </a:lvl2pPr>
            <a:lvl3pPr>
              <a:defRPr sz="2700">
                <a:solidFill>
                  <a:schemeClr val="bg1"/>
                </a:solidFill>
              </a:defRPr>
            </a:lvl3pPr>
            <a:lvl4pPr>
              <a:defRPr sz="2700">
                <a:solidFill>
                  <a:schemeClr val="bg1"/>
                </a:solidFill>
              </a:defRPr>
            </a:lvl4pPr>
            <a:lvl5pPr>
              <a:defRPr sz="27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AD510C1-1863-E4C8-17EC-3D1B2E81ADE1}"/>
              </a:ext>
            </a:extLst>
          </p:cNvPr>
          <p:cNvSpPr>
            <a:spLocks noGrp="1"/>
          </p:cNvSpPr>
          <p:nvPr>
            <p:ph sz="half" idx="2"/>
          </p:nvPr>
        </p:nvSpPr>
        <p:spPr>
          <a:xfrm>
            <a:off x="9144000" y="2738438"/>
            <a:ext cx="7772400" cy="5726988"/>
          </a:xfrm>
          <a:prstGeom prst="rect">
            <a:avLst/>
          </a:prstGeom>
        </p:spPr>
        <p:txBody>
          <a:bodyPr/>
          <a:lstStyle>
            <a:lvl1pPr>
              <a:defRPr sz="2700">
                <a:solidFill>
                  <a:schemeClr val="bg1"/>
                </a:solidFill>
              </a:defRPr>
            </a:lvl1pPr>
            <a:lvl2pPr>
              <a:defRPr sz="2700">
                <a:solidFill>
                  <a:schemeClr val="bg1"/>
                </a:solidFill>
              </a:defRPr>
            </a:lvl2pPr>
            <a:lvl3pPr>
              <a:defRPr sz="2700">
                <a:solidFill>
                  <a:schemeClr val="bg1"/>
                </a:solidFill>
              </a:defRPr>
            </a:lvl3pPr>
            <a:lvl4pPr>
              <a:defRPr sz="2700">
                <a:solidFill>
                  <a:schemeClr val="bg1"/>
                </a:solidFill>
              </a:defRPr>
            </a:lvl4pPr>
            <a:lvl5pPr>
              <a:defRPr sz="27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E9C5B858-0940-B0E7-5D3E-05341498DB28}"/>
              </a:ext>
            </a:extLst>
          </p:cNvPr>
          <p:cNvSpPr>
            <a:spLocks noGrp="1"/>
          </p:cNvSpPr>
          <p:nvPr>
            <p:ph type="title" hasCustomPrompt="1"/>
          </p:nvPr>
        </p:nvSpPr>
        <p:spPr>
          <a:xfrm>
            <a:off x="719138" y="661988"/>
            <a:ext cx="15773400" cy="890507"/>
          </a:xfrm>
          <a:prstGeom prst="rect">
            <a:avLst/>
          </a:prstGeom>
        </p:spPr>
        <p:txBody>
          <a:bodyPr lIns="0" tIns="0" rIns="0" bIns="0" anchor="b" anchorCtr="0">
            <a:normAutofit/>
          </a:bodyPr>
          <a:lstStyle>
            <a:lvl1pPr>
              <a:defRPr sz="3300" b="1">
                <a:solidFill>
                  <a:schemeClr val="bg1"/>
                </a:solidFill>
              </a:defRPr>
            </a:lvl1pPr>
          </a:lstStyle>
          <a:p>
            <a:r>
              <a:rPr lang="en-GB"/>
              <a:t>CLICK TO EDIT MASTER TITLE STYLE</a:t>
            </a:r>
            <a:endParaRPr lang="en-US"/>
          </a:p>
        </p:txBody>
      </p:sp>
      <p:grpSp>
        <p:nvGrpSpPr>
          <p:cNvPr id="9" name="Group 8">
            <a:extLst>
              <a:ext uri="{FF2B5EF4-FFF2-40B4-BE49-F238E27FC236}">
                <a16:creationId xmlns:a16="http://schemas.microsoft.com/office/drawing/2014/main" id="{C46B6BC4-CC76-47DF-5C65-8E4163BFC15D}"/>
              </a:ext>
            </a:extLst>
          </p:cNvPr>
          <p:cNvGrpSpPr/>
          <p:nvPr userDrawn="1"/>
        </p:nvGrpSpPr>
        <p:grpSpPr>
          <a:xfrm>
            <a:off x="719138" y="1702490"/>
            <a:ext cx="16849725" cy="263477"/>
            <a:chOff x="8896978" y="5177053"/>
            <a:chExt cx="772633" cy="161681"/>
          </a:xfrm>
        </p:grpSpPr>
        <p:sp>
          <p:nvSpPr>
            <p:cNvPr id="10" name="Rectangle 9">
              <a:extLst>
                <a:ext uri="{FF2B5EF4-FFF2-40B4-BE49-F238E27FC236}">
                  <a16:creationId xmlns:a16="http://schemas.microsoft.com/office/drawing/2014/main" id="{25E3C986-EFF9-2ECC-F938-194387DF980B}"/>
                </a:ext>
              </a:extLst>
            </p:cNvPr>
            <p:cNvSpPr/>
            <p:nvPr userDrawn="1"/>
          </p:nvSpPr>
          <p:spPr>
            <a:xfrm>
              <a:off x="8896978" y="5177053"/>
              <a:ext cx="772633" cy="886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a:extLst>
                <a:ext uri="{FF2B5EF4-FFF2-40B4-BE49-F238E27FC236}">
                  <a16:creationId xmlns:a16="http://schemas.microsoft.com/office/drawing/2014/main" id="{1F173365-88D8-C069-83D8-03616CF937EB}"/>
                </a:ext>
              </a:extLst>
            </p:cNvPr>
            <p:cNvSpPr/>
            <p:nvPr userDrawn="1"/>
          </p:nvSpPr>
          <p:spPr>
            <a:xfrm>
              <a:off x="8896978" y="5250129"/>
              <a:ext cx="772633" cy="886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2" name="Picture 6" descr="PLA main pos RGB for ppt.jpg">
            <a:extLst>
              <a:ext uri="{FF2B5EF4-FFF2-40B4-BE49-F238E27FC236}">
                <a16:creationId xmlns:a16="http://schemas.microsoft.com/office/drawing/2014/main" id="{A0E14F8A-E1D4-BA06-DAD9-F6F39BEABC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138" y="8691770"/>
            <a:ext cx="1631976" cy="93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B5E462D3-3825-52DE-4715-95E23CFB8F7E}"/>
              </a:ext>
            </a:extLst>
          </p:cNvPr>
          <p:cNvSpPr>
            <a:spLocks noGrp="1"/>
          </p:cNvSpPr>
          <p:nvPr>
            <p:ph type="sldNum" sz="quarter" idx="12"/>
          </p:nvPr>
        </p:nvSpPr>
        <p:spPr>
          <a:xfrm>
            <a:off x="13616940" y="9534526"/>
            <a:ext cx="4114800" cy="547688"/>
          </a:xfrm>
        </p:spPr>
        <p:txBody>
          <a:bodyPr/>
          <a:lstStyle>
            <a:lvl1pPr>
              <a:defRPr>
                <a:solidFill>
                  <a:schemeClr val="bg1"/>
                </a:solidFill>
              </a:defRPr>
            </a:lvl1pPr>
          </a:lstStyle>
          <a:p>
            <a:fld id="{E2ED5BDC-A7A9-7042-8FA0-26F7B0956EDF}" type="slidenum">
              <a:rPr lang="en-US" smtClean="0"/>
              <a:pPr/>
              <a:t>‹#›</a:t>
            </a:fld>
            <a:endParaRPr lang="en-US"/>
          </a:p>
        </p:txBody>
      </p:sp>
    </p:spTree>
    <p:extLst>
      <p:ext uri="{BB962C8B-B14F-4D97-AF65-F5344CB8AC3E}">
        <p14:creationId xmlns:p14="http://schemas.microsoft.com/office/powerpoint/2010/main" val="1177477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789C-0573-8113-FD88-B3F4656CB2E9}"/>
              </a:ext>
            </a:extLst>
          </p:cNvPr>
          <p:cNvSpPr>
            <a:spLocks noGrp="1"/>
          </p:cNvSpPr>
          <p:nvPr>
            <p:ph type="title" hasCustomPrompt="1"/>
          </p:nvPr>
        </p:nvSpPr>
        <p:spPr>
          <a:xfrm>
            <a:off x="719138" y="661988"/>
            <a:ext cx="15773400" cy="890507"/>
          </a:xfrm>
          <a:prstGeom prst="rect">
            <a:avLst/>
          </a:prstGeom>
        </p:spPr>
        <p:txBody>
          <a:bodyPr lIns="0" tIns="0" rIns="0" bIns="0" anchor="b" anchorCtr="0">
            <a:normAutofit/>
          </a:bodyPr>
          <a:lstStyle>
            <a:lvl1pPr>
              <a:defRPr sz="33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13036AE-1BB6-2DD5-BEC1-23699B062D04}"/>
              </a:ext>
            </a:extLst>
          </p:cNvPr>
          <p:cNvSpPr>
            <a:spLocks noGrp="1"/>
          </p:cNvSpPr>
          <p:nvPr>
            <p:ph idx="1"/>
          </p:nvPr>
        </p:nvSpPr>
        <p:spPr>
          <a:xfrm>
            <a:off x="719138" y="2464118"/>
            <a:ext cx="15773400" cy="5959296"/>
          </a:xfrm>
          <a:prstGeom prst="rect">
            <a:avLst/>
          </a:prstGeom>
        </p:spPr>
        <p:txBody>
          <a:bodyPr/>
          <a:lstStyle>
            <a:lvl1pPr>
              <a:defRPr sz="2700"/>
            </a:lvl1pPr>
            <a:lvl2pPr>
              <a:defRPr sz="2700"/>
            </a:lvl2pPr>
            <a:lvl3pPr>
              <a:defRPr sz="2700"/>
            </a:lvl3pPr>
            <a:lvl4pPr>
              <a:defRPr sz="2700"/>
            </a:lvl4pPr>
            <a:lvl5pPr>
              <a:defRPr sz="2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D35FFDF8-A1E6-5837-293F-37E4DF512879}"/>
              </a:ext>
            </a:extLst>
          </p:cNvPr>
          <p:cNvSpPr>
            <a:spLocks noGrp="1"/>
          </p:cNvSpPr>
          <p:nvPr>
            <p:ph type="sldNum" sz="quarter" idx="12"/>
          </p:nvPr>
        </p:nvSpPr>
        <p:spPr>
          <a:xfrm>
            <a:off x="13616940" y="9534526"/>
            <a:ext cx="4114800" cy="547688"/>
          </a:xfrm>
        </p:spPr>
        <p:txBody>
          <a:bodyPr/>
          <a:lstStyle>
            <a:lvl1pPr>
              <a:defRPr>
                <a:solidFill>
                  <a:srgbClr val="003979"/>
                </a:solidFill>
              </a:defRPr>
            </a:lvl1pPr>
          </a:lstStyle>
          <a:p>
            <a:fld id="{E2ED5BDC-A7A9-7042-8FA0-26F7B0956EDF}" type="slidenum">
              <a:rPr lang="en-US" smtClean="0"/>
              <a:pPr/>
              <a:t>‹#›</a:t>
            </a:fld>
            <a:endParaRPr lang="en-US"/>
          </a:p>
        </p:txBody>
      </p:sp>
      <p:grpSp>
        <p:nvGrpSpPr>
          <p:cNvPr id="7" name="Group 6">
            <a:extLst>
              <a:ext uri="{FF2B5EF4-FFF2-40B4-BE49-F238E27FC236}">
                <a16:creationId xmlns:a16="http://schemas.microsoft.com/office/drawing/2014/main" id="{7729B4D4-8274-60FC-B072-70514F8735BE}"/>
              </a:ext>
            </a:extLst>
          </p:cNvPr>
          <p:cNvGrpSpPr/>
          <p:nvPr userDrawn="1"/>
        </p:nvGrpSpPr>
        <p:grpSpPr>
          <a:xfrm>
            <a:off x="719138" y="1702490"/>
            <a:ext cx="16849725" cy="263477"/>
            <a:chOff x="8896978" y="5177053"/>
            <a:chExt cx="772633" cy="161681"/>
          </a:xfrm>
        </p:grpSpPr>
        <p:sp>
          <p:nvSpPr>
            <p:cNvPr id="8" name="Rectangle 7">
              <a:extLst>
                <a:ext uri="{FF2B5EF4-FFF2-40B4-BE49-F238E27FC236}">
                  <a16:creationId xmlns:a16="http://schemas.microsoft.com/office/drawing/2014/main" id="{9E2B5309-F430-6125-7F98-ED3B8347269D}"/>
                </a:ext>
              </a:extLst>
            </p:cNvPr>
            <p:cNvSpPr/>
            <p:nvPr userDrawn="1"/>
          </p:nvSpPr>
          <p:spPr>
            <a:xfrm>
              <a:off x="8896978" y="5177053"/>
              <a:ext cx="772633" cy="886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id="{70B49EAC-338E-789C-7A61-6263055956F3}"/>
                </a:ext>
              </a:extLst>
            </p:cNvPr>
            <p:cNvSpPr/>
            <p:nvPr userDrawn="1"/>
          </p:nvSpPr>
          <p:spPr>
            <a:xfrm>
              <a:off x="8896978" y="5250129"/>
              <a:ext cx="772633" cy="886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10" name="Picture 6" descr="PLA main pos RGB for ppt.jpg">
            <a:extLst>
              <a:ext uri="{FF2B5EF4-FFF2-40B4-BE49-F238E27FC236}">
                <a16:creationId xmlns:a16="http://schemas.microsoft.com/office/drawing/2014/main" id="{D956153E-5399-749C-F075-7453E7DAE8E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138" y="8691770"/>
            <a:ext cx="1631976" cy="93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67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CC5F-540E-8637-BFD8-E57A5EF24379}"/>
              </a:ext>
            </a:extLst>
          </p:cNvPr>
          <p:cNvSpPr>
            <a:spLocks noGrp="1"/>
          </p:cNvSpPr>
          <p:nvPr>
            <p:ph type="ctrTitle" hasCustomPrompt="1"/>
          </p:nvPr>
        </p:nvSpPr>
        <p:spPr>
          <a:xfrm>
            <a:off x="767921" y="661988"/>
            <a:ext cx="17056956" cy="3600986"/>
          </a:xfrm>
          <a:prstGeom prst="rect">
            <a:avLst/>
          </a:prstGeom>
        </p:spPr>
        <p:txBody>
          <a:bodyPr wrap="square" lIns="0" tIns="0" rIns="0" bIns="0" anchor="t" anchorCtr="0">
            <a:spAutoFit/>
          </a:bodyPr>
          <a:lstStyle>
            <a:lvl1pPr algn="l">
              <a:lnSpc>
                <a:spcPct val="80000"/>
              </a:lnSpc>
              <a:defRPr sz="9750" b="1">
                <a:solidFill>
                  <a:srgbClr val="003979"/>
                </a:solidFill>
                <a:latin typeface="Arial" panose="020B0604020202020204" pitchFamily="34" charset="0"/>
                <a:cs typeface="Arial" panose="020B0604020202020204" pitchFamily="34" charset="0"/>
              </a:defRPr>
            </a:lvl1pPr>
          </a:lstStyle>
          <a:p>
            <a:r>
              <a:rPr lang="en-GB"/>
              <a:t>CLICK TO </a:t>
            </a:r>
            <a:br>
              <a:rPr lang="en-GB"/>
            </a:br>
            <a:r>
              <a:rPr lang="en-GB"/>
              <a:t>EDIT </a:t>
            </a:r>
            <a:br>
              <a:rPr lang="en-GB"/>
            </a:br>
            <a:r>
              <a:rPr lang="en-GB"/>
              <a:t>MASTER</a:t>
            </a:r>
            <a:endParaRPr lang="en-US"/>
          </a:p>
        </p:txBody>
      </p:sp>
      <p:sp>
        <p:nvSpPr>
          <p:cNvPr id="3" name="Subtitle 2">
            <a:extLst>
              <a:ext uri="{FF2B5EF4-FFF2-40B4-BE49-F238E27FC236}">
                <a16:creationId xmlns:a16="http://schemas.microsoft.com/office/drawing/2014/main" id="{4D603F9C-0BAF-2C8B-EE30-78784349914B}"/>
              </a:ext>
            </a:extLst>
          </p:cNvPr>
          <p:cNvSpPr>
            <a:spLocks noGrp="1"/>
          </p:cNvSpPr>
          <p:nvPr>
            <p:ph type="subTitle" idx="1" hasCustomPrompt="1"/>
          </p:nvPr>
        </p:nvSpPr>
        <p:spPr>
          <a:xfrm>
            <a:off x="767921" y="7291346"/>
            <a:ext cx="10961624" cy="2281280"/>
          </a:xfrm>
          <a:prstGeom prst="rect">
            <a:avLst/>
          </a:prstGeom>
        </p:spPr>
        <p:txBody>
          <a:bodyPr wrap="square" lIns="0" tIns="0" rIns="0" bIns="0" anchor="b" anchorCtr="0"/>
          <a:lstStyle>
            <a:lvl1pPr marL="0" indent="0" algn="l">
              <a:buNone/>
              <a:defRPr sz="3600" b="1">
                <a:solidFill>
                  <a:srgbClr val="7BB2DA"/>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a:p>
        </p:txBody>
      </p:sp>
      <p:pic>
        <p:nvPicPr>
          <p:cNvPr id="4" name="Picture 6" descr="PLA main pos RGB for ppt.jpg">
            <a:extLst>
              <a:ext uri="{FF2B5EF4-FFF2-40B4-BE49-F238E27FC236}">
                <a16:creationId xmlns:a16="http://schemas.microsoft.com/office/drawing/2014/main" id="{A473D906-AE6F-0131-1FEC-C6D6C08286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579558" y="7291346"/>
            <a:ext cx="3989306" cy="228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982097"/>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pos="453" userDrawn="1">
          <p15:clr>
            <a:srgbClr val="FBAE40"/>
          </p15:clr>
        </p15:guide>
        <p15:guide id="4" pos="11067" userDrawn="1">
          <p15:clr>
            <a:srgbClr val="FBAE40"/>
          </p15:clr>
        </p15:guide>
        <p15:guide id="5" orient="horz" pos="417" userDrawn="1">
          <p15:clr>
            <a:srgbClr val="FBAE40"/>
          </p15:clr>
        </p15:guide>
        <p15:guide id="6" orient="horz" pos="60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9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CC5F-540E-8637-BFD8-E57A5EF24379}"/>
              </a:ext>
            </a:extLst>
          </p:cNvPr>
          <p:cNvSpPr>
            <a:spLocks noGrp="1"/>
          </p:cNvSpPr>
          <p:nvPr>
            <p:ph type="ctrTitle" hasCustomPrompt="1"/>
          </p:nvPr>
        </p:nvSpPr>
        <p:spPr>
          <a:xfrm>
            <a:off x="767921" y="661988"/>
            <a:ext cx="17056956" cy="3600986"/>
          </a:xfrm>
          <a:prstGeom prst="rect">
            <a:avLst/>
          </a:prstGeom>
        </p:spPr>
        <p:txBody>
          <a:bodyPr wrap="square" lIns="0" tIns="0" rIns="0" bIns="0" anchor="t" anchorCtr="0">
            <a:spAutoFit/>
          </a:bodyPr>
          <a:lstStyle>
            <a:lvl1pPr algn="l">
              <a:lnSpc>
                <a:spcPct val="80000"/>
              </a:lnSpc>
              <a:defRPr sz="9750" b="1">
                <a:solidFill>
                  <a:schemeClr val="bg1"/>
                </a:solidFill>
                <a:latin typeface="Arial" panose="020B0604020202020204" pitchFamily="34" charset="0"/>
                <a:cs typeface="Arial" panose="020B0604020202020204" pitchFamily="34" charset="0"/>
              </a:defRPr>
            </a:lvl1pPr>
          </a:lstStyle>
          <a:p>
            <a:r>
              <a:rPr lang="en-GB"/>
              <a:t>CLICK TO </a:t>
            </a:r>
            <a:br>
              <a:rPr lang="en-GB"/>
            </a:br>
            <a:r>
              <a:rPr lang="en-GB"/>
              <a:t>EDIT </a:t>
            </a:r>
            <a:br>
              <a:rPr lang="en-GB"/>
            </a:br>
            <a:r>
              <a:rPr lang="en-GB"/>
              <a:t>MASTER</a:t>
            </a:r>
            <a:endParaRPr lang="en-US"/>
          </a:p>
        </p:txBody>
      </p:sp>
      <p:sp>
        <p:nvSpPr>
          <p:cNvPr id="3" name="Subtitle 2">
            <a:extLst>
              <a:ext uri="{FF2B5EF4-FFF2-40B4-BE49-F238E27FC236}">
                <a16:creationId xmlns:a16="http://schemas.microsoft.com/office/drawing/2014/main" id="{4D603F9C-0BAF-2C8B-EE30-78784349914B}"/>
              </a:ext>
            </a:extLst>
          </p:cNvPr>
          <p:cNvSpPr>
            <a:spLocks noGrp="1"/>
          </p:cNvSpPr>
          <p:nvPr>
            <p:ph type="subTitle" idx="1" hasCustomPrompt="1"/>
          </p:nvPr>
        </p:nvSpPr>
        <p:spPr>
          <a:xfrm>
            <a:off x="767921" y="7291346"/>
            <a:ext cx="10961624" cy="2281280"/>
          </a:xfrm>
          <a:prstGeom prst="rect">
            <a:avLst/>
          </a:prstGeom>
        </p:spPr>
        <p:txBody>
          <a:bodyPr wrap="square" lIns="0" tIns="0" rIns="0" bIns="0" anchor="b" anchorCtr="0"/>
          <a:lstStyle>
            <a:lvl1pPr marL="0" indent="0" algn="l">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a:p>
        </p:txBody>
      </p:sp>
      <p:pic>
        <p:nvPicPr>
          <p:cNvPr id="9" name="Picture 8" descr="A black and yellow sign with white text&#10;&#10;Description automatically generated">
            <a:extLst>
              <a:ext uri="{FF2B5EF4-FFF2-40B4-BE49-F238E27FC236}">
                <a16:creationId xmlns:a16="http://schemas.microsoft.com/office/drawing/2014/main" id="{14957F11-62D6-DE9C-B558-54B37FB57E28}"/>
              </a:ext>
            </a:extLst>
          </p:cNvPr>
          <p:cNvPicPr>
            <a:picLocks noChangeAspect="1"/>
          </p:cNvPicPr>
          <p:nvPr userDrawn="1"/>
        </p:nvPicPr>
        <p:blipFill>
          <a:blip r:embed="rId2"/>
          <a:stretch>
            <a:fillRect/>
          </a:stretch>
        </p:blipFill>
        <p:spPr>
          <a:xfrm>
            <a:off x="14173207" y="7291346"/>
            <a:ext cx="3364127" cy="2360105"/>
          </a:xfrm>
          <a:prstGeom prst="rect">
            <a:avLst/>
          </a:prstGeom>
        </p:spPr>
      </p:pic>
    </p:spTree>
    <p:extLst>
      <p:ext uri="{BB962C8B-B14F-4D97-AF65-F5344CB8AC3E}">
        <p14:creationId xmlns:p14="http://schemas.microsoft.com/office/powerpoint/2010/main" val="190792328"/>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pos="453" userDrawn="1">
          <p15:clr>
            <a:srgbClr val="FBAE40"/>
          </p15:clr>
        </p15:guide>
        <p15:guide id="4" pos="11067" userDrawn="1">
          <p15:clr>
            <a:srgbClr val="FBAE40"/>
          </p15:clr>
        </p15:guide>
        <p15:guide id="5" orient="horz" pos="417" userDrawn="1">
          <p15:clr>
            <a:srgbClr val="FBAE40"/>
          </p15:clr>
        </p15:guide>
        <p15:guide id="6" orient="horz" pos="60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1">
    <p:bg>
      <p:bgPr>
        <a:solidFill>
          <a:srgbClr val="E2231A"/>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CC188A-0A61-185B-4443-4CC0FE199B9F}"/>
              </a:ext>
            </a:extLst>
          </p:cNvPr>
          <p:cNvPicPr>
            <a:picLocks noChangeAspect="1"/>
          </p:cNvPicPr>
          <p:nvPr userDrawn="1"/>
        </p:nvPicPr>
        <p:blipFill>
          <a:blip r:embed="rId2"/>
          <a:srcRect/>
          <a:stretch/>
        </p:blipFill>
        <p:spPr>
          <a:xfrm>
            <a:off x="13713546" y="-3339597"/>
            <a:ext cx="9148908" cy="9215930"/>
          </a:xfrm>
          <a:prstGeom prst="rect">
            <a:avLst/>
          </a:prstGeom>
        </p:spPr>
      </p:pic>
      <p:pic>
        <p:nvPicPr>
          <p:cNvPr id="8" name="Picture 7">
            <a:extLst>
              <a:ext uri="{FF2B5EF4-FFF2-40B4-BE49-F238E27FC236}">
                <a16:creationId xmlns:a16="http://schemas.microsoft.com/office/drawing/2014/main" id="{F79E8EB3-547F-4DA7-DD03-67B4D5763A25}"/>
              </a:ext>
            </a:extLst>
          </p:cNvPr>
          <p:cNvPicPr>
            <a:picLocks noChangeAspect="1"/>
          </p:cNvPicPr>
          <p:nvPr userDrawn="1"/>
        </p:nvPicPr>
        <p:blipFill>
          <a:blip r:embed="rId3"/>
          <a:stretch>
            <a:fillRect/>
          </a:stretch>
        </p:blipFill>
        <p:spPr>
          <a:xfrm>
            <a:off x="11279480" y="3640016"/>
            <a:ext cx="5819289" cy="5862711"/>
          </a:xfrm>
          <a:prstGeom prst="rect">
            <a:avLst/>
          </a:prstGeom>
          <a:solidFill>
            <a:srgbClr val="E21924"/>
          </a:solidFill>
        </p:spPr>
      </p:pic>
      <p:sp>
        <p:nvSpPr>
          <p:cNvPr id="9" name="Title 1">
            <a:extLst>
              <a:ext uri="{FF2B5EF4-FFF2-40B4-BE49-F238E27FC236}">
                <a16:creationId xmlns:a16="http://schemas.microsoft.com/office/drawing/2014/main" id="{45E70BEA-7815-B006-0FD3-B53B8B336E15}"/>
              </a:ext>
            </a:extLst>
          </p:cNvPr>
          <p:cNvSpPr>
            <a:spLocks noGrp="1"/>
          </p:cNvSpPr>
          <p:nvPr>
            <p:ph type="ctrTitle" hasCustomPrompt="1"/>
          </p:nvPr>
        </p:nvSpPr>
        <p:spPr>
          <a:xfrm>
            <a:off x="870025" y="1297776"/>
            <a:ext cx="7105427" cy="1564341"/>
          </a:xfrm>
          <a:prstGeom prst="rect">
            <a:avLst/>
          </a:prstGeom>
        </p:spPr>
        <p:txBody>
          <a:bodyPr anchor="b">
            <a:noAutofit/>
          </a:bodyPr>
          <a:lstStyle>
            <a:lvl1pPr algn="l">
              <a:defRPr sz="12000" b="1" i="0">
                <a:solidFill>
                  <a:schemeClr val="bg1"/>
                </a:solidFill>
                <a:latin typeface="Gotham" pitchFamily="2" charset="0"/>
                <a:cs typeface="Gotham" pitchFamily="2" charset="0"/>
              </a:defRPr>
            </a:lvl1pPr>
          </a:lstStyle>
          <a:p>
            <a:r>
              <a:rPr lang="en-US"/>
              <a:t>Title</a:t>
            </a:r>
          </a:p>
        </p:txBody>
      </p:sp>
      <p:sp>
        <p:nvSpPr>
          <p:cNvPr id="10" name="Text Placeholder 2">
            <a:extLst>
              <a:ext uri="{FF2B5EF4-FFF2-40B4-BE49-F238E27FC236}">
                <a16:creationId xmlns:a16="http://schemas.microsoft.com/office/drawing/2014/main" id="{2EF6DE9A-EEBA-5223-78AB-B1584D09EA5E}"/>
              </a:ext>
            </a:extLst>
          </p:cNvPr>
          <p:cNvSpPr>
            <a:spLocks noGrp="1"/>
          </p:cNvSpPr>
          <p:nvPr>
            <p:ph type="body" sz="quarter" idx="10" hasCustomPrompt="1"/>
          </p:nvPr>
        </p:nvSpPr>
        <p:spPr>
          <a:xfrm>
            <a:off x="870024" y="3015724"/>
            <a:ext cx="4334214" cy="869837"/>
          </a:xfrm>
          <a:prstGeom prst="rect">
            <a:avLst/>
          </a:prstGeom>
        </p:spPr>
        <p:txBody>
          <a:bodyPr/>
          <a:lstStyle>
            <a:lvl1pPr marL="0" indent="0">
              <a:buNone/>
              <a:defRPr sz="5400" b="0" i="0">
                <a:solidFill>
                  <a:schemeClr val="bg1"/>
                </a:solidFill>
                <a:latin typeface="Gotham Medium" pitchFamily="2" charset="0"/>
                <a:cs typeface="Gotham Medium" pitchFamily="2" charset="0"/>
              </a:defRPr>
            </a:lvl1pPr>
          </a:lstStyle>
          <a:p>
            <a:pPr lvl="0"/>
            <a:r>
              <a:rPr lang="en-GB"/>
              <a:t>Subtitle</a:t>
            </a:r>
          </a:p>
        </p:txBody>
      </p:sp>
      <p:sp>
        <p:nvSpPr>
          <p:cNvPr id="11" name="Text Placeholder 8">
            <a:extLst>
              <a:ext uri="{FF2B5EF4-FFF2-40B4-BE49-F238E27FC236}">
                <a16:creationId xmlns:a16="http://schemas.microsoft.com/office/drawing/2014/main" id="{49C036CF-AF5C-34BA-08BD-99505A3169D1}"/>
              </a:ext>
            </a:extLst>
          </p:cNvPr>
          <p:cNvSpPr>
            <a:spLocks noGrp="1"/>
          </p:cNvSpPr>
          <p:nvPr>
            <p:ph type="body" sz="quarter" idx="11" hasCustomPrompt="1"/>
          </p:nvPr>
        </p:nvSpPr>
        <p:spPr>
          <a:xfrm>
            <a:off x="869157" y="9115080"/>
            <a:ext cx="3378993" cy="514197"/>
          </a:xfrm>
          <a:prstGeom prst="rect">
            <a:avLst/>
          </a:prstGeom>
        </p:spPr>
        <p:txBody>
          <a:bodyPr/>
          <a:lstStyle>
            <a:lvl1pPr marL="0" indent="0">
              <a:buNone/>
              <a:defRPr sz="3600" b="1" i="0">
                <a:solidFill>
                  <a:schemeClr val="bg1"/>
                </a:solidFill>
                <a:latin typeface="Gotham" pitchFamily="2" charset="0"/>
                <a:cs typeface="Gotham" pitchFamily="2" charset="0"/>
              </a:defRPr>
            </a:lvl1pPr>
          </a:lstStyle>
          <a:p>
            <a:pPr lvl="0"/>
            <a:r>
              <a:rPr lang="en-GB"/>
              <a:t>DATE</a:t>
            </a:r>
            <a:endParaRPr lang="en-US"/>
          </a:p>
        </p:txBody>
      </p:sp>
    </p:spTree>
    <p:extLst>
      <p:ext uri="{BB962C8B-B14F-4D97-AF65-F5344CB8AC3E}">
        <p14:creationId xmlns:p14="http://schemas.microsoft.com/office/powerpoint/2010/main" val="231128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 image (whit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8F8AF6-0306-664E-83F5-CB8BA20A5ACE}"/>
              </a:ext>
            </a:extLst>
          </p:cNvPr>
          <p:cNvSpPr/>
          <p:nvPr userDrawn="1"/>
        </p:nvSpPr>
        <p:spPr>
          <a:xfrm>
            <a:off x="0" y="0"/>
            <a:ext cx="18288000" cy="814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2" name="Title 11">
            <a:extLst>
              <a:ext uri="{FF2B5EF4-FFF2-40B4-BE49-F238E27FC236}">
                <a16:creationId xmlns:a16="http://schemas.microsoft.com/office/drawing/2014/main" id="{CDA3F5CC-696F-CE4D-9D78-F125E4836DD5}"/>
              </a:ext>
            </a:extLst>
          </p:cNvPr>
          <p:cNvSpPr>
            <a:spLocks noGrp="1"/>
          </p:cNvSpPr>
          <p:nvPr>
            <p:ph type="title" hasCustomPrompt="1"/>
          </p:nvPr>
        </p:nvSpPr>
        <p:spPr>
          <a:xfrm>
            <a:off x="809626" y="814387"/>
            <a:ext cx="7929563" cy="1334048"/>
          </a:xfrm>
          <a:prstGeom prst="rect">
            <a:avLst/>
          </a:prstGeom>
        </p:spPr>
        <p:txBody>
          <a:bodyPr lIns="0" tIns="0" rIns="0" bIns="0" anchor="b"/>
          <a:lstStyle>
            <a:lvl1pPr>
              <a:defRPr b="1">
                <a:solidFill>
                  <a:schemeClr val="tx2"/>
                </a:solidFill>
              </a:defRPr>
            </a:lvl1pPr>
          </a:lstStyle>
          <a:p>
            <a:r>
              <a:rPr lang="en-GB"/>
              <a:t>Slide title</a:t>
            </a:r>
          </a:p>
        </p:txBody>
      </p:sp>
      <p:sp>
        <p:nvSpPr>
          <p:cNvPr id="16" name="Text Placeholder 15">
            <a:extLst>
              <a:ext uri="{FF2B5EF4-FFF2-40B4-BE49-F238E27FC236}">
                <a16:creationId xmlns:a16="http://schemas.microsoft.com/office/drawing/2014/main" id="{41EAEBFD-8E7C-A646-8713-AF9FEA25275D}"/>
              </a:ext>
            </a:extLst>
          </p:cNvPr>
          <p:cNvSpPr>
            <a:spLocks noGrp="1"/>
          </p:cNvSpPr>
          <p:nvPr>
            <p:ph type="body" sz="quarter" idx="10"/>
          </p:nvPr>
        </p:nvSpPr>
        <p:spPr>
          <a:xfrm>
            <a:off x="809623" y="2695576"/>
            <a:ext cx="7929560" cy="6067424"/>
          </a:xfrm>
          <a:prstGeom prst="rect">
            <a:avLst/>
          </a:prstGeom>
        </p:spPr>
        <p:txBody>
          <a:bodyPr lIns="0" tIns="0" rIns="0" bIns="0"/>
          <a:lstStyle>
            <a:lvl1pPr marL="324000" indent="-324000">
              <a:lnSpc>
                <a:spcPct val="100000"/>
              </a:lnSpc>
              <a:spcBef>
                <a:spcPts val="0"/>
              </a:spcBef>
              <a:buClr>
                <a:schemeClr val="accent3"/>
              </a:buClr>
              <a:buSzPct val="110000"/>
              <a:defRPr sz="2100"/>
            </a:lvl1pPr>
            <a:lvl2pPr marL="648000" indent="-324000">
              <a:lnSpc>
                <a:spcPct val="100000"/>
              </a:lnSpc>
              <a:spcBef>
                <a:spcPts val="0"/>
              </a:spcBef>
              <a:buClr>
                <a:schemeClr val="accent3"/>
              </a:buClr>
              <a:buSzPct val="110000"/>
              <a:defRPr sz="2100"/>
            </a:lvl2pPr>
            <a:lvl3pPr marL="972000" indent="-324000">
              <a:lnSpc>
                <a:spcPct val="100000"/>
              </a:lnSpc>
              <a:spcBef>
                <a:spcPts val="0"/>
              </a:spcBef>
              <a:buClr>
                <a:schemeClr val="accent3"/>
              </a:buClr>
              <a:buSzPct val="110000"/>
              <a:defRPr sz="2100"/>
            </a:lvl3pPr>
            <a:lvl4pPr marL="1296000" indent="-324000">
              <a:lnSpc>
                <a:spcPct val="100000"/>
              </a:lnSpc>
              <a:spcBef>
                <a:spcPts val="0"/>
              </a:spcBef>
              <a:buClr>
                <a:schemeClr val="accent3"/>
              </a:buClr>
              <a:buSzPct val="110000"/>
              <a:defRPr sz="2100"/>
            </a:lvl4pPr>
            <a:lvl5pPr marL="1620000" indent="-324000">
              <a:lnSpc>
                <a:spcPct val="100000"/>
              </a:lnSpc>
              <a:spcBef>
                <a:spcPts val="0"/>
              </a:spcBef>
              <a:buClr>
                <a:schemeClr val="accent3"/>
              </a:buClr>
              <a:buSzPct val="110000"/>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7ABDB81A-1D3B-114E-BA53-07084508C790}"/>
              </a:ext>
            </a:extLst>
          </p:cNvPr>
          <p:cNvSpPr>
            <a:spLocks noGrp="1"/>
          </p:cNvSpPr>
          <p:nvPr>
            <p:ph type="pic" sz="quarter" idx="11" hasCustomPrompt="1"/>
          </p:nvPr>
        </p:nvSpPr>
        <p:spPr>
          <a:xfrm>
            <a:off x="9548807" y="1543046"/>
            <a:ext cx="7929569" cy="7929569"/>
          </a:xfrm>
          <a:prstGeom prst="ellipse">
            <a:avLst/>
          </a:prstGeom>
          <a:noFill/>
        </p:spPr>
        <p:txBody>
          <a:bodyPr wrap="square" lIns="0" tIns="0" rIns="0" bIns="0" anchor="ctr">
            <a:noAutofit/>
          </a:bodyPr>
          <a:lstStyle>
            <a:lvl1pPr marL="0" indent="0" algn="ctr">
              <a:buNone/>
              <a:defRPr>
                <a:solidFill>
                  <a:schemeClr val="tx1"/>
                </a:solidFill>
              </a:defRPr>
            </a:lvl1pPr>
          </a:lstStyle>
          <a:p>
            <a:r>
              <a:rPr lang="en-GB"/>
              <a:t>Click to insert image</a:t>
            </a:r>
          </a:p>
        </p:txBody>
      </p:sp>
    </p:spTree>
    <p:extLst>
      <p:ext uri="{BB962C8B-B14F-4D97-AF65-F5344CB8AC3E}">
        <p14:creationId xmlns:p14="http://schemas.microsoft.com/office/powerpoint/2010/main" val="890893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92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51" r:id="rId3"/>
    <p:sldLayoutId id="2147483674"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60DDA09-4C83-1405-8A95-F91B94FC473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E2ED5BDC-A7A9-7042-8FA0-26F7B0956EDF}" type="slidenum">
              <a:rPr lang="en-US" smtClean="0"/>
              <a:t>‹#›</a:t>
            </a:fld>
            <a:endParaRPr lang="en-US"/>
          </a:p>
        </p:txBody>
      </p:sp>
    </p:spTree>
    <p:extLst>
      <p:ext uri="{BB962C8B-B14F-4D97-AF65-F5344CB8AC3E}">
        <p14:creationId xmlns:p14="http://schemas.microsoft.com/office/powerpoint/2010/main" val="1409464405"/>
      </p:ext>
    </p:extLst>
  </p:cSld>
  <p:clrMap bg1="lt1" tx1="dk1" bg2="lt2" tx2="dk2" accent1="accent1" accent2="accent2" accent3="accent3" accent4="accent4" accent5="accent5" accent6="accent6" hlink="hlink" folHlink="folHlink"/>
  <p:sldLayoutIdLst>
    <p:sldLayoutId id="2147483652" r:id="rId1"/>
    <p:sldLayoutId id="2147483670" r:id="rId2"/>
    <p:sldLayoutId id="2147483650" r:id="rId3"/>
    <p:sldLayoutId id="2147483672" r:id="rId4"/>
    <p:sldLayoutId id="2147483649" r:id="rId5"/>
    <p:sldLayoutId id="2147483675" r:id="rId6"/>
    <p:sldLayoutId id="2147483676" r:id="rId7"/>
    <p:sldLayoutId id="214748367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guide id="3" pos="453" userDrawn="1">
          <p15:clr>
            <a:srgbClr val="F26B43"/>
          </p15:clr>
        </p15:guide>
        <p15:guide id="4" pos="11067" userDrawn="1">
          <p15:clr>
            <a:srgbClr val="F26B43"/>
          </p15:clr>
        </p15:guide>
        <p15:guide id="5" orient="horz" pos="417" userDrawn="1">
          <p15:clr>
            <a:srgbClr val="F26B43"/>
          </p15:clr>
        </p15:guide>
        <p15:guide id="6" orient="horz" pos="60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15.svg"/><Relationship Id="rId3" Type="http://schemas.openxmlformats.org/officeDocument/2006/relationships/tags" Target="../tags/tag9.xml"/><Relationship Id="rId7" Type="http://schemas.openxmlformats.org/officeDocument/2006/relationships/image" Target="../media/image17.svg"/><Relationship Id="rId12" Type="http://schemas.openxmlformats.org/officeDocument/2006/relationships/image" Target="../media/image1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6.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10.xml"/><Relationship Id="rId10" Type="http://schemas.openxmlformats.org/officeDocument/2006/relationships/image" Target="../media/image13.svg"/><Relationship Id="rId4" Type="http://schemas.openxmlformats.org/officeDocument/2006/relationships/slideLayout" Target="../slideLayouts/slideLayout19.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mailto:Chris.Donkin@londonsport.org"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mailto:Ellie.Sheppard@gla.gov.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sapca.org.uk/funding/"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s://www.sportengland.org/guidance-and-support/supporting-grassroots-organiser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hyperlink" Target="https://www.activeessex.org/sector-support/safeguarding-hub/" TargetMode="Externa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activekent.org/safeguarding/sport-welfare-projec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15.svg"/><Relationship Id="rId3" Type="http://schemas.openxmlformats.org/officeDocument/2006/relationships/tags" Target="../tags/tag3.xml"/><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8.xml"/><Relationship Id="rId10" Type="http://schemas.openxmlformats.org/officeDocument/2006/relationships/image" Target="../media/image13.svg"/><Relationship Id="rId4" Type="http://schemas.openxmlformats.org/officeDocument/2006/relationships/slideLayout" Target="../slideLayouts/slideLayout19.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15.svg"/><Relationship Id="rId3" Type="http://schemas.openxmlformats.org/officeDocument/2006/relationships/tags" Target="../tags/tag6.xml"/><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9.xml"/><Relationship Id="rId10" Type="http://schemas.openxmlformats.org/officeDocument/2006/relationships/image" Target="../media/image13.svg"/><Relationship Id="rId4" Type="http://schemas.openxmlformats.org/officeDocument/2006/relationships/slideLayout" Target="../slideLayouts/slideLayout19.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1DE1-3502-A9A5-FFC8-C88DE088D551}"/>
              </a:ext>
            </a:extLst>
          </p:cNvPr>
          <p:cNvSpPr>
            <a:spLocks noGrp="1"/>
          </p:cNvSpPr>
          <p:nvPr>
            <p:ph type="ctrTitle"/>
          </p:nvPr>
        </p:nvSpPr>
        <p:spPr>
          <a:xfrm>
            <a:off x="201923" y="1607942"/>
            <a:ext cx="17366021" cy="1564341"/>
          </a:xfrm>
        </p:spPr>
        <p:txBody>
          <a:bodyPr/>
          <a:lstStyle/>
          <a:p>
            <a:r>
              <a:rPr lang="en-GB" sz="8100" dirty="0"/>
              <a:t>PLA Workshop</a:t>
            </a:r>
            <a:br>
              <a:rPr lang="en-GB" sz="8100" dirty="0"/>
            </a:br>
            <a:br>
              <a:rPr lang="en-GB" sz="8100" dirty="0"/>
            </a:br>
            <a:r>
              <a:rPr lang="en-GB" sz="6000" dirty="0"/>
              <a:t>London Sport – Active Environments / Facilities</a:t>
            </a:r>
          </a:p>
        </p:txBody>
      </p:sp>
      <p:sp>
        <p:nvSpPr>
          <p:cNvPr id="3" name="Text Placeholder 2">
            <a:extLst>
              <a:ext uri="{FF2B5EF4-FFF2-40B4-BE49-F238E27FC236}">
                <a16:creationId xmlns:a16="http://schemas.microsoft.com/office/drawing/2014/main" id="{AA1C8E94-F991-BB1B-2B05-4FE9C9927E2A}"/>
              </a:ext>
            </a:extLst>
          </p:cNvPr>
          <p:cNvSpPr>
            <a:spLocks noGrp="1"/>
          </p:cNvSpPr>
          <p:nvPr>
            <p:ph type="body" sz="quarter" idx="10"/>
          </p:nvPr>
        </p:nvSpPr>
        <p:spPr>
          <a:xfrm>
            <a:off x="317877" y="8096110"/>
            <a:ext cx="7814904" cy="1666457"/>
          </a:xfrm>
        </p:spPr>
        <p:txBody>
          <a:bodyPr>
            <a:normAutofit lnSpcReduction="10000"/>
          </a:bodyPr>
          <a:lstStyle/>
          <a:p>
            <a:r>
              <a:rPr lang="en-GB" dirty="0"/>
              <a:t>Chris Donkin</a:t>
            </a:r>
          </a:p>
          <a:p>
            <a:r>
              <a:rPr lang="en-GB" dirty="0"/>
              <a:t>10</a:t>
            </a:r>
            <a:r>
              <a:rPr lang="en-GB" baseline="30000" dirty="0"/>
              <a:t>th</a:t>
            </a:r>
            <a:r>
              <a:rPr lang="en-GB" dirty="0"/>
              <a:t> December 2025</a:t>
            </a:r>
          </a:p>
          <a:p>
            <a:endParaRPr lang="en-GB" dirty="0"/>
          </a:p>
        </p:txBody>
      </p:sp>
    </p:spTree>
    <p:extLst>
      <p:ext uri="{BB962C8B-B14F-4D97-AF65-F5344CB8AC3E}">
        <p14:creationId xmlns:p14="http://schemas.microsoft.com/office/powerpoint/2010/main" val="192906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9EC4E0-AE9F-AC57-13D7-DAEAAED522CE}"/>
              </a:ext>
            </a:extLst>
          </p:cNvPr>
          <p:cNvSpPr/>
          <p:nvPr>
            <p:custDataLst>
              <p:tags r:id="rId2"/>
            </p:custDataLst>
          </p:nvPr>
        </p:nvSpPr>
        <p:spPr>
          <a:xfrm>
            <a:off x="667040" y="2614055"/>
            <a:ext cx="3557544" cy="3557544"/>
          </a:xfrm>
          <a:prstGeom prst="rect">
            <a:avLst/>
          </a:prstGeom>
          <a:blipFill>
            <a:blip r:embed="rId6">
              <a:extLs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
        <p:nvSpPr>
          <p:cNvPr id="3" name="Rectangle 2">
            <a:extLst>
              <a:ext uri="{FF2B5EF4-FFF2-40B4-BE49-F238E27FC236}">
                <a16:creationId xmlns:a16="http://schemas.microsoft.com/office/drawing/2014/main" id="{2201A464-BF54-5CC6-B119-116D64FB6AB3}"/>
              </a:ext>
            </a:extLst>
          </p:cNvPr>
          <p:cNvSpPr/>
          <p:nvPr>
            <p:custDataLst>
              <p:tags r:id="rId3"/>
            </p:custDataLst>
          </p:nvPr>
        </p:nvSpPr>
        <p:spPr>
          <a:xfrm>
            <a:off x="4669277" y="1501346"/>
            <a:ext cx="12729339" cy="5782962"/>
          </a:xfrm>
          <a:prstGeom prst="rect">
            <a:avLst/>
          </a:prstGeom>
          <a:noFill/>
          <a:ln>
            <a:noFill/>
          </a:ln>
          <a:extLst>
            <a:ext uri="{909E8E84-426E-40DD-AFC4-6F175D3DCCD1}">
              <a14:hiddenFill xmlns:a14="http://schemas.microsoft.com/office/drawing/2010/main">
                <a:solidFill>
                  <a:srgbClr val="21B3E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b="1">
                <a:solidFill>
                  <a:srgbClr val="000000"/>
                </a:solidFill>
              </a:rPr>
              <a:t>What is the main thing that is stopping you from using your facilities for more activity?</a:t>
            </a:r>
            <a:endParaRPr lang="en-GB" sz="5400" b="1" dirty="0">
              <a:solidFill>
                <a:srgbClr val="000000"/>
              </a:solidFill>
            </a:endParaRPr>
          </a:p>
        </p:txBody>
      </p:sp>
      <p:sp>
        <p:nvSpPr>
          <p:cNvPr id="4" name="Rectangle 3">
            <a:extLst>
              <a:ext uri="{FF2B5EF4-FFF2-40B4-BE49-F238E27FC236}">
                <a16:creationId xmlns:a16="http://schemas.microsoft.com/office/drawing/2014/main" id="{E791CB26-95A0-99F2-209F-43DB74056EE6}"/>
              </a:ext>
            </a:extLst>
          </p:cNvPr>
          <p:cNvSpPr/>
          <p:nvPr/>
        </p:nvSpPr>
        <p:spPr>
          <a:xfrm>
            <a:off x="1" y="8730048"/>
            <a:ext cx="18288002" cy="1556952"/>
          </a:xfrm>
          <a:prstGeom prst="rect">
            <a:avLst/>
          </a:prstGeom>
          <a:solidFill>
            <a:srgbClr val="198038"/>
          </a:solidFill>
          <a:ln>
            <a:noFill/>
          </a:ln>
        </p:spPr>
        <p:style>
          <a:lnRef idx="2">
            <a:schemeClr val="accent1">
              <a:shade val="50000"/>
            </a:schemeClr>
          </a:lnRef>
          <a:fillRef idx="1">
            <a:schemeClr val="accent1"/>
          </a:fillRef>
          <a:effectRef idx="0">
            <a:schemeClr val="accent1"/>
          </a:effectRef>
          <a:fontRef idx="minor">
            <a:schemeClr val="lt1"/>
          </a:fontRef>
        </p:style>
        <p:txBody>
          <a:bodyPr lIns="1111733" tIns="389106" rIns="2779332" bIns="305727" rtlCol="0" anchor="ctr">
            <a:normAutofit fontScale="85000" lnSpcReduction="10000"/>
          </a:bodyPr>
          <a:lstStyle/>
          <a:p>
            <a:r>
              <a:rPr lang="en-GB" sz="3900">
                <a:solidFill>
                  <a:srgbClr val="FFFFFF"/>
                </a:solidFill>
              </a:rPr>
              <a:t>The </a:t>
            </a:r>
            <a:r>
              <a:rPr lang="en-GB" sz="3900">
                <a:solidFill>
                  <a:srgbClr val="FFFFFF"/>
                </a:solidFill>
                <a:hlinkClick r:id="rId8">
                  <a:extLst>
                    <a:ext uri="{A12FA001-AC4F-418D-AE19-62706E023703}">
                      <ahyp:hlinkClr xmlns:ahyp="http://schemas.microsoft.com/office/drawing/2018/hyperlinkcolor" val="tx"/>
                    </a:ext>
                  </a:extLst>
                </a:hlinkClick>
              </a:rPr>
              <a:t>Slido app</a:t>
            </a:r>
            <a:r>
              <a:rPr lang="en-GB" sz="3900">
                <a:solidFill>
                  <a:srgbClr val="FFFFFF"/>
                </a:solidFill>
              </a:rPr>
              <a:t> must be installed on every computer you’re presenting from</a:t>
            </a:r>
            <a:endParaRPr lang="en-GB" sz="3900" dirty="0">
              <a:solidFill>
                <a:srgbClr val="FFFFFF"/>
              </a:solidFill>
            </a:endParaRPr>
          </a:p>
        </p:txBody>
      </p:sp>
      <p:pic>
        <p:nvPicPr>
          <p:cNvPr id="6" name="Graphic 5">
            <a:extLst>
              <a:ext uri="{FF2B5EF4-FFF2-40B4-BE49-F238E27FC236}">
                <a16:creationId xmlns:a16="http://schemas.microsoft.com/office/drawing/2014/main" id="{D4D03A60-7345-D9AE-52BC-8A6FD2D55A1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444693" y="9286178"/>
            <a:ext cx="444693" cy="444693"/>
          </a:xfrm>
          <a:prstGeom prst="rect">
            <a:avLst/>
          </a:prstGeom>
        </p:spPr>
      </p:pic>
      <p:sp>
        <p:nvSpPr>
          <p:cNvPr id="7" name="Trapezoid 6">
            <a:extLst>
              <a:ext uri="{FF2B5EF4-FFF2-40B4-BE49-F238E27FC236}">
                <a16:creationId xmlns:a16="http://schemas.microsoft.com/office/drawing/2014/main" id="{FC1D082C-68A4-9DE9-D628-0776BE97095B}"/>
              </a:ext>
            </a:extLst>
          </p:cNvPr>
          <p:cNvSpPr/>
          <p:nvPr/>
        </p:nvSpPr>
        <p:spPr>
          <a:xfrm rot="2700000">
            <a:off x="14430557" y="772387"/>
            <a:ext cx="5002797" cy="1167320"/>
          </a:xfrm>
          <a:prstGeom prst="trapezoid">
            <a:avLst>
              <a:gd name="adj" fmla="val 100000"/>
            </a:avLst>
          </a:prstGeom>
          <a:solidFill>
            <a:srgbClr val="EDFAF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3900" b="1">
                <a:solidFill>
                  <a:srgbClr val="198038"/>
                </a:solidFill>
              </a:rPr>
              <a:t>Do not edit
</a:t>
            </a:r>
            <a:r>
              <a:rPr lang="en-GB" sz="3300">
                <a:solidFill>
                  <a:srgbClr val="198038"/>
                </a:solidFill>
                <a:hlinkClick r:id="rId11">
                  <a:extLst>
                    <a:ext uri="{A12FA001-AC4F-418D-AE19-62706E023703}">
                      <ahyp:hlinkClr xmlns:ahyp="http://schemas.microsoft.com/office/drawing/2018/hyperlinkcolor" val="tx"/>
                    </a:ext>
                  </a:extLst>
                </a:hlinkClick>
              </a:rPr>
              <a:t>How to change the design</a:t>
            </a:r>
            <a:endParaRPr lang="en-GB" sz="3300" dirty="0">
              <a:solidFill>
                <a:srgbClr val="198038"/>
              </a:solidFill>
            </a:endParaRPr>
          </a:p>
        </p:txBody>
      </p:sp>
      <p:pic>
        <p:nvPicPr>
          <p:cNvPr id="9" name="Graphic 8">
            <a:extLst>
              <a:ext uri="{FF2B5EF4-FFF2-40B4-BE49-F238E27FC236}">
                <a16:creationId xmlns:a16="http://schemas.microsoft.com/office/drawing/2014/main" id="{7B74E239-8C64-FE9B-747E-CAC41E5AE005}"/>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6120123" y="9230591"/>
            <a:ext cx="1667600" cy="555867"/>
          </a:xfrm>
          <a:prstGeom prst="rect">
            <a:avLst/>
          </a:prstGeom>
        </p:spPr>
      </p:pic>
    </p:spTree>
    <p:custDataLst>
      <p:tags r:id="rId1"/>
    </p:custDataLst>
    <p:extLst>
      <p:ext uri="{BB962C8B-B14F-4D97-AF65-F5344CB8AC3E}">
        <p14:creationId xmlns:p14="http://schemas.microsoft.com/office/powerpoint/2010/main" val="226278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6F4E-6633-F0BE-EF77-05429B25D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09A3B-50CD-88BD-A07C-390AA8B0A0DF}"/>
              </a:ext>
            </a:extLst>
          </p:cNvPr>
          <p:cNvSpPr>
            <a:spLocks noGrp="1"/>
          </p:cNvSpPr>
          <p:nvPr>
            <p:ph type="title"/>
          </p:nvPr>
        </p:nvSpPr>
        <p:spPr>
          <a:xfrm>
            <a:off x="142436" y="662299"/>
            <a:ext cx="15312218" cy="1334048"/>
          </a:xfrm>
        </p:spPr>
        <p:txBody>
          <a:bodyPr/>
          <a:lstStyle/>
          <a:p>
            <a:r>
              <a:rPr lang="en-GB" u="sng" dirty="0"/>
              <a:t>Future London Sport Work</a:t>
            </a:r>
          </a:p>
        </p:txBody>
      </p:sp>
      <p:sp>
        <p:nvSpPr>
          <p:cNvPr id="5" name="Freeform 3">
            <a:extLst>
              <a:ext uri="{FF2B5EF4-FFF2-40B4-BE49-F238E27FC236}">
                <a16:creationId xmlns:a16="http://schemas.microsoft.com/office/drawing/2014/main" id="{2FB7821B-91A8-83AD-3F4F-B4A09908E37B}"/>
              </a:ext>
            </a:extLst>
          </p:cNvPr>
          <p:cNvSpPr/>
          <p:nvPr/>
        </p:nvSpPr>
        <p:spPr>
          <a:xfrm>
            <a:off x="-7026" y="-162264"/>
            <a:ext cx="18287549" cy="1229277"/>
          </a:xfrm>
          <a:prstGeom prst="roundRect">
            <a:avLst/>
          </a:prstGeom>
          <a:solidFill>
            <a:srgbClr val="FF0000"/>
          </a:solidFill>
        </p:spPr>
        <p:txBody>
          <a:bodyPr/>
          <a:lstStyle/>
          <a:p>
            <a:pPr defTabSz="914445"/>
            <a:endParaRPr lang="en-GB">
              <a:solidFill>
                <a:prstClr val="black"/>
              </a:solidFill>
              <a:latin typeface="Calibri"/>
            </a:endParaRPr>
          </a:p>
        </p:txBody>
      </p:sp>
      <p:sp>
        <p:nvSpPr>
          <p:cNvPr id="6" name="TextBox 4">
            <a:extLst>
              <a:ext uri="{FF2B5EF4-FFF2-40B4-BE49-F238E27FC236}">
                <a16:creationId xmlns:a16="http://schemas.microsoft.com/office/drawing/2014/main" id="{62E65E80-DEBF-CF66-1F4C-45486BC59A61}"/>
              </a:ext>
            </a:extLst>
          </p:cNvPr>
          <p:cNvSpPr txBox="1"/>
          <p:nvPr/>
        </p:nvSpPr>
        <p:spPr>
          <a:xfrm>
            <a:off x="-4640" y="-268297"/>
            <a:ext cx="18285162" cy="1335311"/>
          </a:xfrm>
          <a:prstGeom prst="roundRect">
            <a:avLst/>
          </a:prstGeom>
          <a:solidFill>
            <a:srgbClr val="FF0000"/>
          </a:solidFill>
        </p:spPr>
        <p:txBody>
          <a:bodyPr lIns="50801" tIns="50801" rIns="50801" bIns="50801" rtlCol="0" anchor="ctr"/>
          <a:lstStyle/>
          <a:p>
            <a:pPr algn="ctr" defTabSz="914445">
              <a:lnSpc>
                <a:spcPts val="2660"/>
              </a:lnSpc>
            </a:pPr>
            <a:endParaRPr>
              <a:solidFill>
                <a:prstClr val="black"/>
              </a:solidFill>
              <a:latin typeface="Calibri"/>
            </a:endParaRPr>
          </a:p>
        </p:txBody>
      </p:sp>
      <p:pic>
        <p:nvPicPr>
          <p:cNvPr id="9" name="Picture 8">
            <a:extLst>
              <a:ext uri="{FF2B5EF4-FFF2-40B4-BE49-F238E27FC236}">
                <a16:creationId xmlns:a16="http://schemas.microsoft.com/office/drawing/2014/main" id="{DDDEC5C1-295B-7DB0-9EF9-A4185F7E1975}"/>
              </a:ext>
            </a:extLst>
          </p:cNvPr>
          <p:cNvPicPr>
            <a:picLocks noChangeAspect="1"/>
          </p:cNvPicPr>
          <p:nvPr/>
        </p:nvPicPr>
        <p:blipFill>
          <a:blip r:embed="rId3"/>
          <a:srcRect l="19762" t="22599" r="45388" b="25410"/>
          <a:stretch>
            <a:fillRect/>
          </a:stretch>
        </p:blipFill>
        <p:spPr>
          <a:xfrm>
            <a:off x="1615965" y="2106706"/>
            <a:ext cx="13954233" cy="8292662"/>
          </a:xfrm>
          <a:prstGeom prst="rect">
            <a:avLst/>
          </a:prstGeom>
        </p:spPr>
      </p:pic>
    </p:spTree>
    <p:extLst>
      <p:ext uri="{BB962C8B-B14F-4D97-AF65-F5344CB8AC3E}">
        <p14:creationId xmlns:p14="http://schemas.microsoft.com/office/powerpoint/2010/main" val="752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C7D8A-7E7B-EE62-509B-84DC9CF6E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E4F7F-4BCE-9BAD-715A-7E39469C1BBE}"/>
              </a:ext>
            </a:extLst>
          </p:cNvPr>
          <p:cNvSpPr>
            <a:spLocks noGrp="1"/>
          </p:cNvSpPr>
          <p:nvPr>
            <p:ph type="title"/>
          </p:nvPr>
        </p:nvSpPr>
        <p:spPr>
          <a:xfrm>
            <a:off x="536791" y="877429"/>
            <a:ext cx="15312218" cy="1334048"/>
          </a:xfrm>
        </p:spPr>
        <p:txBody>
          <a:bodyPr/>
          <a:lstStyle/>
          <a:p>
            <a:r>
              <a:rPr lang="en-GB"/>
              <a:t>Go! London -  Innovation Challenges</a:t>
            </a:r>
          </a:p>
        </p:txBody>
      </p:sp>
      <p:sp>
        <p:nvSpPr>
          <p:cNvPr id="3" name="Text Placeholder 2">
            <a:extLst>
              <a:ext uri="{FF2B5EF4-FFF2-40B4-BE49-F238E27FC236}">
                <a16:creationId xmlns:a16="http://schemas.microsoft.com/office/drawing/2014/main" id="{53AE94E2-8E93-FFEA-46D1-29F730F8CB4A}"/>
              </a:ext>
            </a:extLst>
          </p:cNvPr>
          <p:cNvSpPr>
            <a:spLocks noGrp="1"/>
          </p:cNvSpPr>
          <p:nvPr>
            <p:ph type="body" sz="quarter" idx="10"/>
          </p:nvPr>
        </p:nvSpPr>
        <p:spPr>
          <a:xfrm>
            <a:off x="537866" y="2571737"/>
            <a:ext cx="17624540" cy="8325855"/>
          </a:xfrm>
        </p:spPr>
        <p:txBody>
          <a:bodyPr lIns="0" tIns="0" rIns="0" bIns="0" anchor="t"/>
          <a:lstStyle/>
          <a:p>
            <a:pPr marL="0" indent="0">
              <a:buNone/>
            </a:pPr>
            <a:r>
              <a:rPr lang="en-GB" sz="3600" dirty="0">
                <a:ea typeface="Calibri" panose="020F0502020204030204"/>
                <a:cs typeface="Calibri"/>
              </a:rPr>
              <a:t>Go! London will soon be launching a new series of Open Innovation Challenges – calling for bold ideas that use SPA to build stronger, more resilient communities for CYP in London.  </a:t>
            </a:r>
            <a:endParaRPr lang="en-US" sz="3600" dirty="0">
              <a:ea typeface="Calibri"/>
              <a:cs typeface="Calibri"/>
            </a:endParaRPr>
          </a:p>
          <a:p>
            <a:pPr marL="0" indent="0">
              <a:buNone/>
            </a:pPr>
            <a:r>
              <a:rPr lang="en-GB" sz="3600" dirty="0">
                <a:ea typeface="Calibri" panose="020F0502020204030204"/>
                <a:cs typeface="Calibri"/>
              </a:rPr>
              <a:t>The Challenges will focus on:</a:t>
            </a:r>
          </a:p>
          <a:p>
            <a:pPr marL="0" indent="0">
              <a:buNone/>
            </a:pPr>
            <a:endParaRPr lang="en-GB" sz="3600">
              <a:ea typeface="Calibri" panose="020F0502020204030204"/>
              <a:cs typeface="Calibri"/>
            </a:endParaRPr>
          </a:p>
          <a:p>
            <a:pPr marL="0" indent="0">
              <a:buNone/>
            </a:pPr>
            <a:r>
              <a:rPr lang="en-GB" sz="3600" b="1" dirty="0">
                <a:ea typeface="Calibri" panose="020F0502020204030204"/>
                <a:cs typeface="Calibri"/>
              </a:rPr>
              <a:t>1) Sport for Climate Action</a:t>
            </a:r>
          </a:p>
          <a:p>
            <a:pPr marL="0" indent="0">
              <a:buNone/>
            </a:pPr>
            <a:endParaRPr lang="en-GB" sz="3600" b="1">
              <a:ea typeface="Calibri" panose="020F0502020204030204"/>
              <a:cs typeface="Calibri"/>
            </a:endParaRPr>
          </a:p>
          <a:p>
            <a:pPr marL="0" indent="0">
              <a:buNone/>
            </a:pPr>
            <a:r>
              <a:rPr lang="en-GB" sz="3600" b="1" dirty="0">
                <a:solidFill>
                  <a:srgbClr val="000000"/>
                </a:solidFill>
                <a:latin typeface="Calibri" panose="020F0502020204030204"/>
                <a:ea typeface="Calibri" panose="020F0502020204030204"/>
                <a:cs typeface="Calibri"/>
              </a:rPr>
              <a:t>2) Reimagining Spaces for Sport and Play</a:t>
            </a:r>
          </a:p>
          <a:p>
            <a:pPr marL="323850" indent="-323850">
              <a:buFont typeface="Arial"/>
            </a:pPr>
            <a:endParaRPr lang="en-GB" sz="3600">
              <a:solidFill>
                <a:srgbClr val="000000"/>
              </a:solidFill>
              <a:latin typeface="Calibri" panose="020F0502020204030204"/>
              <a:ea typeface="Calibri" panose="020F0502020204030204"/>
              <a:cs typeface="Calibri"/>
            </a:endParaRPr>
          </a:p>
          <a:p>
            <a:pPr marL="514350" indent="-514350"/>
            <a:r>
              <a:rPr lang="en-GB" sz="3600" dirty="0">
                <a:solidFill>
                  <a:srgbClr val="000000"/>
                </a:solidFill>
                <a:latin typeface="Calibri"/>
                <a:ea typeface="Calibri"/>
                <a:cs typeface="Calibri"/>
              </a:rPr>
              <a:t>Information about the programme including funding criteria, funding levels and timescales will be released in the upcoming weeks. </a:t>
            </a:r>
          </a:p>
          <a:p>
            <a:pPr marL="514350" indent="-514350"/>
            <a:r>
              <a:rPr lang="en-GB" sz="3600" dirty="0">
                <a:solidFill>
                  <a:srgbClr val="000000"/>
                </a:solidFill>
                <a:latin typeface="Calibri"/>
                <a:ea typeface="Calibri"/>
                <a:cs typeface="Calibri"/>
              </a:rPr>
              <a:t>London Sport, as one of the Go! London partners, will be sharing information.</a:t>
            </a:r>
          </a:p>
          <a:p>
            <a:pPr marL="514350" indent="-514350"/>
            <a:r>
              <a:rPr lang="en-GB" sz="3600" dirty="0">
                <a:solidFill>
                  <a:srgbClr val="000000"/>
                </a:solidFill>
                <a:latin typeface="Calibri"/>
                <a:ea typeface="Calibri"/>
                <a:cs typeface="Calibri"/>
              </a:rPr>
              <a:t>For more info, contact: </a:t>
            </a:r>
            <a:r>
              <a:rPr lang="en-GB" sz="3600" dirty="0">
                <a:solidFill>
                  <a:srgbClr val="0070C0"/>
                </a:solidFill>
                <a:latin typeface="Calibri"/>
                <a:ea typeface="Calibri"/>
                <a:cs typeface="Calibri"/>
                <a:hlinkClick r:id="rId3">
                  <a:extLst>
                    <a:ext uri="{A12FA001-AC4F-418D-AE19-62706E023703}">
                      <ahyp:hlinkClr xmlns:ahyp="http://schemas.microsoft.com/office/drawing/2018/hyperlinkcolor" val="tx"/>
                    </a:ext>
                  </a:extLst>
                </a:hlinkClick>
              </a:rPr>
              <a:t>Chris.Donkin@londonsport.org</a:t>
            </a:r>
            <a:r>
              <a:rPr lang="en-GB" sz="3600" dirty="0">
                <a:solidFill>
                  <a:srgbClr val="000000"/>
                </a:solidFill>
                <a:latin typeface="Calibri"/>
                <a:ea typeface="Calibri"/>
                <a:cs typeface="Calibri"/>
              </a:rPr>
              <a:t> or </a:t>
            </a:r>
            <a:r>
              <a:rPr lang="en-GB" sz="3600" dirty="0">
                <a:solidFill>
                  <a:srgbClr val="0070C0"/>
                </a:solidFill>
                <a:latin typeface="Calibri"/>
                <a:ea typeface="Calibri"/>
                <a:cs typeface="Calibri"/>
                <a:hlinkClick r:id="rId4">
                  <a:extLst>
                    <a:ext uri="{A12FA001-AC4F-418D-AE19-62706E023703}">
                      <ahyp:hlinkClr xmlns:ahyp="http://schemas.microsoft.com/office/drawing/2018/hyperlinkcolor" val="tx"/>
                    </a:ext>
                  </a:extLst>
                </a:hlinkClick>
              </a:rPr>
              <a:t>Ellie.Sheppard@london.gov.uk</a:t>
            </a:r>
            <a:endParaRPr lang="en-GB" dirty="0"/>
          </a:p>
          <a:p>
            <a:pPr marL="514350" indent="-514350"/>
            <a:endParaRPr lang="en-GB" sz="3600">
              <a:solidFill>
                <a:srgbClr val="000000"/>
              </a:solidFill>
              <a:latin typeface="Calibri"/>
              <a:ea typeface="Calibri"/>
              <a:cs typeface="Calibri"/>
            </a:endParaRPr>
          </a:p>
          <a:p>
            <a:pPr marL="323850" indent="-323850">
              <a:buFont typeface="Arial"/>
              <a:buChar char="•"/>
            </a:pPr>
            <a:endParaRPr lang="en-GB" sz="3600">
              <a:solidFill>
                <a:srgbClr val="000000"/>
              </a:solidFill>
              <a:latin typeface="Verdana"/>
              <a:ea typeface="Verdana"/>
              <a:cs typeface="Calibri"/>
            </a:endParaRPr>
          </a:p>
          <a:p>
            <a:pPr marL="0" indent="0">
              <a:buNone/>
            </a:pPr>
            <a:endParaRPr lang="en-GB" sz="4800" b="1">
              <a:solidFill>
                <a:srgbClr val="052E78"/>
              </a:solidFill>
              <a:ea typeface="Calibri" panose="020F0502020204030204"/>
              <a:cs typeface="Calibri"/>
            </a:endParaRPr>
          </a:p>
          <a:p>
            <a:pPr marL="323850" indent="-323850"/>
            <a:endParaRPr lang="en-GB" sz="3600">
              <a:solidFill>
                <a:srgbClr val="000000"/>
              </a:solidFill>
              <a:ea typeface="Calibri" panose="020F0502020204030204"/>
              <a:cs typeface="Calibri"/>
            </a:endParaRPr>
          </a:p>
        </p:txBody>
      </p:sp>
      <p:sp>
        <p:nvSpPr>
          <p:cNvPr id="5" name="Freeform 3">
            <a:extLst>
              <a:ext uri="{FF2B5EF4-FFF2-40B4-BE49-F238E27FC236}">
                <a16:creationId xmlns:a16="http://schemas.microsoft.com/office/drawing/2014/main" id="{ADBDFC99-C465-7784-5670-7FA9E034E6B3}"/>
              </a:ext>
            </a:extLst>
          </p:cNvPr>
          <p:cNvSpPr/>
          <p:nvPr/>
        </p:nvSpPr>
        <p:spPr>
          <a:xfrm>
            <a:off x="-7026" y="-162264"/>
            <a:ext cx="18287549" cy="1229277"/>
          </a:xfrm>
          <a:prstGeom prst="roundRect">
            <a:avLst/>
          </a:prstGeom>
          <a:solidFill>
            <a:srgbClr val="FF0000"/>
          </a:solidFill>
        </p:spPr>
        <p:txBody>
          <a:bodyPr/>
          <a:lstStyle/>
          <a:p>
            <a:pPr defTabSz="914445"/>
            <a:endParaRPr lang="en-GB">
              <a:solidFill>
                <a:prstClr val="black"/>
              </a:solidFill>
              <a:latin typeface="Calibri"/>
            </a:endParaRPr>
          </a:p>
        </p:txBody>
      </p:sp>
      <p:sp>
        <p:nvSpPr>
          <p:cNvPr id="6" name="TextBox 4">
            <a:extLst>
              <a:ext uri="{FF2B5EF4-FFF2-40B4-BE49-F238E27FC236}">
                <a16:creationId xmlns:a16="http://schemas.microsoft.com/office/drawing/2014/main" id="{3839F4F3-2ECB-6FC6-E5C2-1D48C36CCDE8}"/>
              </a:ext>
            </a:extLst>
          </p:cNvPr>
          <p:cNvSpPr txBox="1"/>
          <p:nvPr/>
        </p:nvSpPr>
        <p:spPr>
          <a:xfrm>
            <a:off x="-4640" y="-268297"/>
            <a:ext cx="18285162" cy="1335311"/>
          </a:xfrm>
          <a:prstGeom prst="roundRect">
            <a:avLst/>
          </a:prstGeom>
          <a:solidFill>
            <a:srgbClr val="FF0000"/>
          </a:solidFill>
        </p:spPr>
        <p:txBody>
          <a:bodyPr lIns="50801" tIns="50801" rIns="50801" bIns="50801" rtlCol="0" anchor="ctr"/>
          <a:lstStyle/>
          <a:p>
            <a:pPr algn="ctr" defTabSz="914445">
              <a:lnSpc>
                <a:spcPts val="2660"/>
              </a:lnSpc>
            </a:pPr>
            <a:endParaRPr>
              <a:solidFill>
                <a:prstClr val="black"/>
              </a:solidFill>
              <a:latin typeface="Calibri"/>
            </a:endParaRPr>
          </a:p>
        </p:txBody>
      </p:sp>
    </p:spTree>
    <p:extLst>
      <p:ext uri="{BB962C8B-B14F-4D97-AF65-F5344CB8AC3E}">
        <p14:creationId xmlns:p14="http://schemas.microsoft.com/office/powerpoint/2010/main" val="276421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BCAC1-4756-6306-22D5-0D8E74C02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C6C5E-3ADD-87D5-832F-B67A3DD16E1C}"/>
              </a:ext>
            </a:extLst>
          </p:cNvPr>
          <p:cNvSpPr>
            <a:spLocks noGrp="1"/>
          </p:cNvSpPr>
          <p:nvPr>
            <p:ph type="title"/>
          </p:nvPr>
        </p:nvSpPr>
        <p:spPr>
          <a:xfrm>
            <a:off x="529124" y="623548"/>
            <a:ext cx="15312218" cy="1334048"/>
          </a:xfrm>
        </p:spPr>
        <p:txBody>
          <a:bodyPr/>
          <a:lstStyle/>
          <a:p>
            <a:r>
              <a:rPr lang="en-GB" dirty="0"/>
              <a:t>Challenge 1 - Sport for Climate Action</a:t>
            </a:r>
          </a:p>
        </p:txBody>
      </p:sp>
      <p:sp>
        <p:nvSpPr>
          <p:cNvPr id="3" name="Text Placeholder 2">
            <a:extLst>
              <a:ext uri="{FF2B5EF4-FFF2-40B4-BE49-F238E27FC236}">
                <a16:creationId xmlns:a16="http://schemas.microsoft.com/office/drawing/2014/main" id="{EDFD3CFE-F4EB-51B5-9869-B0F9F5B9FCA2}"/>
              </a:ext>
            </a:extLst>
          </p:cNvPr>
          <p:cNvSpPr>
            <a:spLocks noGrp="1"/>
          </p:cNvSpPr>
          <p:nvPr>
            <p:ph type="body" sz="quarter" idx="10"/>
          </p:nvPr>
        </p:nvSpPr>
        <p:spPr>
          <a:xfrm>
            <a:off x="517006" y="1961145"/>
            <a:ext cx="17241870" cy="8325855"/>
          </a:xfrm>
        </p:spPr>
        <p:txBody>
          <a:bodyPr lIns="0" tIns="0" rIns="0" bIns="0" anchor="t"/>
          <a:lstStyle/>
          <a:p>
            <a:pPr marL="0" indent="0">
              <a:buNone/>
            </a:pPr>
            <a:r>
              <a:rPr lang="en-GB" sz="3600" b="1" dirty="0">
                <a:solidFill>
                  <a:srgbClr val="000000"/>
                </a:solidFill>
                <a:ea typeface="+mn-lt"/>
                <a:cs typeface="+mn-lt"/>
              </a:rPr>
              <a:t>Driving Climate action through awareness, capacity building and engagement:</a:t>
            </a:r>
          </a:p>
          <a:p>
            <a:pPr marL="514350" indent="-514350"/>
            <a:r>
              <a:rPr lang="en-GB" sz="3600" dirty="0">
                <a:solidFill>
                  <a:srgbClr val="000000"/>
                </a:solidFill>
                <a:ea typeface="+mn-lt"/>
                <a:cs typeface="+mn-lt"/>
              </a:rPr>
              <a:t>We are looking for community-led solutions that use sport and physical activity as a powerful platform to build climate awareness, shift attitudes, and inspire meaningful action in young people. </a:t>
            </a:r>
            <a:endParaRPr lang="en-US" sz="3600" dirty="0">
              <a:solidFill>
                <a:srgbClr val="000000"/>
              </a:solidFill>
              <a:ea typeface="+mn-lt"/>
              <a:cs typeface="+mn-lt"/>
            </a:endParaRPr>
          </a:p>
          <a:p>
            <a:pPr marL="514350" indent="-514350"/>
            <a:r>
              <a:rPr lang="en-GB" sz="3600" dirty="0">
                <a:solidFill>
                  <a:srgbClr val="000000"/>
                </a:solidFill>
                <a:ea typeface="+mn-lt"/>
                <a:cs typeface="+mn-lt"/>
              </a:rPr>
              <a:t>We welcome ideas that build skills in climate literacy and resilience or use the collective spirit of sport and physical activity to drive community-level climate action.</a:t>
            </a:r>
            <a:endParaRPr lang="en-US" sz="3600" dirty="0">
              <a:ea typeface="Calibri" panose="020F0502020204030204"/>
              <a:cs typeface="Calibri" panose="020F0502020204030204"/>
            </a:endParaRPr>
          </a:p>
          <a:p>
            <a:pPr marL="323850" indent="-323850">
              <a:buFont typeface="Arial"/>
              <a:buChar char="•"/>
            </a:pPr>
            <a:endParaRPr lang="en-GB" sz="3600" b="1" dirty="0">
              <a:solidFill>
                <a:srgbClr val="000000"/>
              </a:solidFill>
              <a:ea typeface="+mn-lt"/>
              <a:cs typeface="+mn-lt"/>
            </a:endParaRPr>
          </a:p>
          <a:p>
            <a:pPr marL="0" indent="0">
              <a:buNone/>
            </a:pPr>
            <a:r>
              <a:rPr lang="en-GB" sz="3600" b="1" dirty="0">
                <a:solidFill>
                  <a:srgbClr val="000000"/>
                </a:solidFill>
                <a:ea typeface="+mn-lt"/>
                <a:cs typeface="+mn-lt"/>
              </a:rPr>
              <a:t>Enabling climate-resilient participation of children and young people</a:t>
            </a:r>
            <a:r>
              <a:rPr lang="en-GB" sz="3600" dirty="0">
                <a:solidFill>
                  <a:srgbClr val="000000"/>
                </a:solidFill>
                <a:ea typeface="+mn-lt"/>
                <a:cs typeface="+mn-lt"/>
              </a:rPr>
              <a:t>: </a:t>
            </a:r>
          </a:p>
          <a:p>
            <a:pPr marL="514350" indent="-514350"/>
            <a:r>
              <a:rPr lang="en-GB" sz="3600" dirty="0">
                <a:solidFill>
                  <a:srgbClr val="000000"/>
                </a:solidFill>
                <a:ea typeface="+mn-lt"/>
                <a:cs typeface="+mn-lt"/>
              </a:rPr>
              <a:t>We are looking for community-led solutions that help sport and physical activity adapt to the realities of climate change, or that are reducing their environmental impact. </a:t>
            </a:r>
          </a:p>
          <a:p>
            <a:pPr marL="514350" indent="-514350"/>
            <a:r>
              <a:rPr lang="en-GB" sz="3600" dirty="0">
                <a:solidFill>
                  <a:srgbClr val="000000"/>
                </a:solidFill>
                <a:ea typeface="+mn-lt"/>
                <a:cs typeface="+mn-lt"/>
              </a:rPr>
              <a:t>We welcome ideas that embed sustainability into sport settings, enabling children, young people, and organisers to participate responsibly while maintaining access, safety, and enjoyment. </a:t>
            </a:r>
            <a:endParaRPr lang="en-GB" sz="3600" dirty="0">
              <a:ea typeface="Calibri"/>
              <a:cs typeface="Calibri"/>
            </a:endParaRPr>
          </a:p>
          <a:p>
            <a:pPr marL="0" indent="0">
              <a:buNone/>
            </a:pPr>
            <a:endParaRPr lang="en-GB" sz="4200" dirty="0">
              <a:solidFill>
                <a:srgbClr val="000000"/>
              </a:solidFill>
              <a:latin typeface="Calibri" panose="020F0502020204030204"/>
              <a:ea typeface="Calibri" panose="020F0502020204030204"/>
              <a:cs typeface="Calibri"/>
            </a:endParaRPr>
          </a:p>
          <a:p>
            <a:pPr marL="323850" indent="-323850">
              <a:buFont typeface="Arial"/>
            </a:pPr>
            <a:endParaRPr lang="en-GB" sz="3600" dirty="0">
              <a:solidFill>
                <a:srgbClr val="000000"/>
              </a:solidFill>
              <a:latin typeface="Calibri" panose="020F0502020204030204"/>
              <a:ea typeface="Calibri" panose="020F0502020204030204"/>
              <a:cs typeface="Calibri"/>
            </a:endParaRPr>
          </a:p>
          <a:p>
            <a:pPr marL="323850" indent="-323850">
              <a:buFont typeface="Arial"/>
              <a:buChar char="•"/>
            </a:pPr>
            <a:endParaRPr lang="en-GB" sz="3600" dirty="0">
              <a:solidFill>
                <a:srgbClr val="000000"/>
              </a:solidFill>
              <a:latin typeface="Verdana"/>
              <a:ea typeface="Verdana"/>
              <a:cs typeface="Calibri"/>
            </a:endParaRPr>
          </a:p>
          <a:p>
            <a:pPr marL="0" indent="0">
              <a:buNone/>
            </a:pPr>
            <a:endParaRPr lang="en-GB" sz="4800" b="1" dirty="0">
              <a:solidFill>
                <a:srgbClr val="052E78"/>
              </a:solidFill>
              <a:latin typeface="Calibri" panose="020F0502020204030204"/>
              <a:ea typeface="Calibri" panose="020F0502020204030204"/>
              <a:cs typeface="Calibri"/>
            </a:endParaRPr>
          </a:p>
          <a:p>
            <a:pPr marL="323850" indent="-323850"/>
            <a:endParaRPr lang="en-GB" sz="3600" dirty="0">
              <a:solidFill>
                <a:srgbClr val="000000"/>
              </a:solidFill>
              <a:latin typeface="Calibri" panose="020F0502020204030204"/>
              <a:ea typeface="Calibri" panose="020F0502020204030204"/>
              <a:cs typeface="Calibri"/>
            </a:endParaRPr>
          </a:p>
        </p:txBody>
      </p:sp>
      <p:sp>
        <p:nvSpPr>
          <p:cNvPr id="5" name="TextBox 4">
            <a:extLst>
              <a:ext uri="{FF2B5EF4-FFF2-40B4-BE49-F238E27FC236}">
                <a16:creationId xmlns:a16="http://schemas.microsoft.com/office/drawing/2014/main" id="{87560992-C4CF-2C54-B4F3-4979B6A7A160}"/>
              </a:ext>
            </a:extLst>
          </p:cNvPr>
          <p:cNvSpPr txBox="1"/>
          <p:nvPr/>
        </p:nvSpPr>
        <p:spPr>
          <a:xfrm>
            <a:off x="-4640" y="-268297"/>
            <a:ext cx="18285162" cy="1335311"/>
          </a:xfrm>
          <a:prstGeom prst="roundRect">
            <a:avLst/>
          </a:prstGeom>
          <a:solidFill>
            <a:srgbClr val="FF0000"/>
          </a:solidFill>
        </p:spPr>
        <p:txBody>
          <a:bodyPr lIns="50801" tIns="50801" rIns="50801" bIns="50801" rtlCol="0" anchor="ctr"/>
          <a:lstStyle/>
          <a:p>
            <a:pPr algn="ctr" defTabSz="914445">
              <a:lnSpc>
                <a:spcPts val="2660"/>
              </a:lnSpc>
            </a:pPr>
            <a:endParaRPr>
              <a:solidFill>
                <a:prstClr val="black"/>
              </a:solidFill>
              <a:latin typeface="Calibri"/>
            </a:endParaRPr>
          </a:p>
        </p:txBody>
      </p:sp>
    </p:spTree>
    <p:extLst>
      <p:ext uri="{BB962C8B-B14F-4D97-AF65-F5344CB8AC3E}">
        <p14:creationId xmlns:p14="http://schemas.microsoft.com/office/powerpoint/2010/main" val="3368777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C8A40-2674-4E1D-9D40-8E542037C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6779E-9336-C684-ADD3-EF11248D6409}"/>
              </a:ext>
            </a:extLst>
          </p:cNvPr>
          <p:cNvSpPr>
            <a:spLocks noGrp="1"/>
          </p:cNvSpPr>
          <p:nvPr>
            <p:ph type="title"/>
          </p:nvPr>
        </p:nvSpPr>
        <p:spPr>
          <a:xfrm>
            <a:off x="580548" y="1234237"/>
            <a:ext cx="17643336" cy="1334048"/>
          </a:xfrm>
        </p:spPr>
        <p:txBody>
          <a:bodyPr/>
          <a:lstStyle/>
          <a:p>
            <a:r>
              <a:rPr lang="en-GB"/>
              <a:t>Challenge 2 - Reimagining Spaces for Sport &amp; Play </a:t>
            </a:r>
          </a:p>
        </p:txBody>
      </p:sp>
      <p:sp>
        <p:nvSpPr>
          <p:cNvPr id="3" name="Text Placeholder 2">
            <a:extLst>
              <a:ext uri="{FF2B5EF4-FFF2-40B4-BE49-F238E27FC236}">
                <a16:creationId xmlns:a16="http://schemas.microsoft.com/office/drawing/2014/main" id="{7716E987-F3A5-933F-62EB-06091042B6E7}"/>
              </a:ext>
            </a:extLst>
          </p:cNvPr>
          <p:cNvSpPr>
            <a:spLocks noGrp="1"/>
          </p:cNvSpPr>
          <p:nvPr>
            <p:ph type="body" sz="quarter" idx="10"/>
          </p:nvPr>
        </p:nvSpPr>
        <p:spPr>
          <a:xfrm>
            <a:off x="578280" y="3012292"/>
            <a:ext cx="17119089" cy="8322944"/>
          </a:xfrm>
        </p:spPr>
        <p:txBody>
          <a:bodyPr lIns="0" tIns="0" rIns="0" bIns="0" anchor="t"/>
          <a:lstStyle/>
          <a:p>
            <a:pPr marL="685800" indent="-685800"/>
            <a:r>
              <a:rPr lang="en-GB" sz="3600" dirty="0">
                <a:ea typeface="+mn-lt"/>
                <a:cs typeface="+mn-lt"/>
              </a:rPr>
              <a:t>We welcome solutions that </a:t>
            </a:r>
            <a:r>
              <a:rPr lang="en-GB" sz="3600" b="1" dirty="0">
                <a:ea typeface="+mn-lt"/>
                <a:cs typeface="+mn-lt"/>
              </a:rPr>
              <a:t>increase the availability of safe, inclusive, and affordable spaces for sport and physical activity by adapting or re-imagining spaces that were previously not used for this purpose</a:t>
            </a:r>
            <a:r>
              <a:rPr lang="en-GB" sz="3600" dirty="0">
                <a:ea typeface="+mn-lt"/>
                <a:cs typeface="+mn-lt"/>
              </a:rPr>
              <a:t>. </a:t>
            </a:r>
            <a:endParaRPr lang="en-US" sz="3600">
              <a:ea typeface="+mn-lt"/>
              <a:cs typeface="+mn-lt"/>
            </a:endParaRPr>
          </a:p>
          <a:p>
            <a:pPr marL="0" indent="0">
              <a:buNone/>
            </a:pPr>
            <a:endParaRPr lang="en-GB" sz="3600">
              <a:ea typeface="+mn-lt"/>
              <a:cs typeface="+mn-lt"/>
            </a:endParaRPr>
          </a:p>
          <a:p>
            <a:pPr marL="685800" indent="-685800"/>
            <a:r>
              <a:rPr lang="en-GB" sz="3600" dirty="0">
                <a:ea typeface="+mn-lt"/>
                <a:cs typeface="+mn-lt"/>
              </a:rPr>
              <a:t>We are also looking for solutions that </a:t>
            </a:r>
            <a:r>
              <a:rPr lang="en-GB" sz="3600" b="1" dirty="0">
                <a:ea typeface="+mn-lt"/>
                <a:cs typeface="+mn-lt"/>
              </a:rPr>
              <a:t>make existing spaces for sport and physical activity more inclusive, welcoming and relevant to bring in young people previously excluded from those spaces</a:t>
            </a:r>
            <a:r>
              <a:rPr lang="en-GB" sz="3600" dirty="0">
                <a:ea typeface="+mn-lt"/>
                <a:cs typeface="+mn-lt"/>
              </a:rPr>
              <a:t>.</a:t>
            </a:r>
          </a:p>
          <a:p>
            <a:pPr marL="0" indent="0">
              <a:buNone/>
            </a:pPr>
            <a:endParaRPr lang="en-GB" sz="3600">
              <a:ea typeface="+mn-lt"/>
              <a:cs typeface="+mn-lt"/>
            </a:endParaRPr>
          </a:p>
          <a:p>
            <a:pPr marL="323850" indent="-323850"/>
            <a:r>
              <a:rPr lang="en-GB" sz="3600" dirty="0">
                <a:ea typeface="+mn-lt"/>
                <a:cs typeface="+mn-lt"/>
              </a:rPr>
              <a:t>You might do this by tackling the economic, social, and cultural barriers to participation and increasing the visibility and</a:t>
            </a:r>
            <a:r>
              <a:rPr lang="en-GB" sz="3600" dirty="0">
                <a:solidFill>
                  <a:srgbClr val="000000"/>
                </a:solidFill>
                <a:ea typeface="+mn-lt"/>
                <a:cs typeface="+mn-lt"/>
              </a:rPr>
              <a:t> uptake of opportunities</a:t>
            </a:r>
            <a:r>
              <a:rPr lang="en-GB" sz="3600" dirty="0">
                <a:ea typeface="+mn-lt"/>
                <a:cs typeface="+mn-lt"/>
              </a:rPr>
              <a:t>. </a:t>
            </a:r>
            <a:r>
              <a:rPr lang="en-US" sz="3600" dirty="0">
                <a:solidFill>
                  <a:srgbClr val="000000"/>
                </a:solidFill>
                <a:latin typeface="Arial"/>
                <a:ea typeface="Calibri" panose="020F0502020204030204"/>
                <a:cs typeface="Arial"/>
              </a:rPr>
              <a:t> </a:t>
            </a:r>
            <a:endParaRPr lang="en-GB" sz="3600" dirty="0">
              <a:ea typeface="Calibri" panose="020F0502020204030204"/>
              <a:cs typeface="Calibri" panose="020F0502020204030204"/>
            </a:endParaRPr>
          </a:p>
          <a:p>
            <a:pPr marL="0" indent="0">
              <a:buNone/>
            </a:pPr>
            <a:endParaRPr lang="en-GB" sz="4200">
              <a:latin typeface="Calibri" panose="020F0502020204030204"/>
              <a:ea typeface="Calibri"/>
              <a:cs typeface="Calibri"/>
            </a:endParaRPr>
          </a:p>
          <a:p>
            <a:pPr marL="323850" indent="-323850">
              <a:buFont typeface="Arial"/>
              <a:buChar char="•"/>
            </a:pPr>
            <a:endParaRPr lang="en-GB" sz="3600">
              <a:solidFill>
                <a:srgbClr val="000000"/>
              </a:solidFill>
              <a:latin typeface="Calibri" panose="020F0502020204030204"/>
              <a:ea typeface="Calibri" panose="020F0502020204030204"/>
              <a:cs typeface="Calibri"/>
            </a:endParaRPr>
          </a:p>
          <a:p>
            <a:pPr marL="685800" indent="-685800"/>
            <a:endParaRPr lang="en-GB" sz="3600">
              <a:solidFill>
                <a:srgbClr val="000000"/>
              </a:solidFill>
              <a:latin typeface="Calibri" panose="020F0502020204030204"/>
              <a:ea typeface="Calibri" panose="020F0502020204030204"/>
              <a:cs typeface="Calibri"/>
            </a:endParaRPr>
          </a:p>
          <a:p>
            <a:pPr marL="0" indent="0">
              <a:buNone/>
            </a:pPr>
            <a:endParaRPr lang="en-GB" sz="3600">
              <a:solidFill>
                <a:srgbClr val="000000"/>
              </a:solidFill>
              <a:latin typeface="Calibri" panose="020F0502020204030204"/>
              <a:ea typeface="Calibri" panose="020F0502020204030204"/>
              <a:cs typeface="Calibri"/>
            </a:endParaRPr>
          </a:p>
          <a:p>
            <a:pPr marL="323850" indent="-323850">
              <a:buFont typeface="Arial"/>
              <a:buChar char="•"/>
            </a:pPr>
            <a:endParaRPr lang="en-GB" sz="3600">
              <a:solidFill>
                <a:srgbClr val="000000"/>
              </a:solidFill>
              <a:latin typeface="Verdana"/>
              <a:ea typeface="Verdana"/>
              <a:cs typeface="Calibri"/>
            </a:endParaRPr>
          </a:p>
          <a:p>
            <a:pPr marL="0" indent="0">
              <a:buNone/>
            </a:pPr>
            <a:endParaRPr lang="en-GB" sz="4800" b="1">
              <a:solidFill>
                <a:srgbClr val="052E78"/>
              </a:solidFill>
              <a:latin typeface="Calibri" panose="020F0502020204030204"/>
              <a:ea typeface="Calibri" panose="020F0502020204030204"/>
              <a:cs typeface="Calibri"/>
            </a:endParaRPr>
          </a:p>
          <a:p>
            <a:pPr marL="323850" indent="-323850"/>
            <a:endParaRPr lang="en-GB" sz="3600">
              <a:solidFill>
                <a:srgbClr val="000000"/>
              </a:solidFill>
              <a:ea typeface="Calibri" panose="020F0502020204030204"/>
              <a:cs typeface="Calibri"/>
            </a:endParaRPr>
          </a:p>
        </p:txBody>
      </p:sp>
      <p:sp>
        <p:nvSpPr>
          <p:cNvPr id="5" name="TextBox 4">
            <a:extLst>
              <a:ext uri="{FF2B5EF4-FFF2-40B4-BE49-F238E27FC236}">
                <a16:creationId xmlns:a16="http://schemas.microsoft.com/office/drawing/2014/main" id="{FE2AA1AC-2648-2735-4506-34C1319605F1}"/>
              </a:ext>
            </a:extLst>
          </p:cNvPr>
          <p:cNvSpPr txBox="1"/>
          <p:nvPr/>
        </p:nvSpPr>
        <p:spPr>
          <a:xfrm>
            <a:off x="-4640" y="-268297"/>
            <a:ext cx="18285162" cy="1335311"/>
          </a:xfrm>
          <a:prstGeom prst="roundRect">
            <a:avLst/>
          </a:prstGeom>
          <a:solidFill>
            <a:srgbClr val="FF0000"/>
          </a:solidFill>
        </p:spPr>
        <p:txBody>
          <a:bodyPr lIns="50801" tIns="50801" rIns="50801" bIns="50801" rtlCol="0" anchor="ctr"/>
          <a:lstStyle/>
          <a:p>
            <a:pPr algn="ctr" defTabSz="914445">
              <a:lnSpc>
                <a:spcPts val="2660"/>
              </a:lnSpc>
            </a:pPr>
            <a:endParaRPr>
              <a:solidFill>
                <a:prstClr val="black"/>
              </a:solidFill>
              <a:latin typeface="Calibri"/>
            </a:endParaRPr>
          </a:p>
        </p:txBody>
      </p:sp>
    </p:spTree>
    <p:extLst>
      <p:ext uri="{BB962C8B-B14F-4D97-AF65-F5344CB8AC3E}">
        <p14:creationId xmlns:p14="http://schemas.microsoft.com/office/powerpoint/2010/main" val="348632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30D6B-55D5-99C1-216F-9B729BC22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775B1-890A-D4FC-5D6E-982B1FD76F73}"/>
              </a:ext>
            </a:extLst>
          </p:cNvPr>
          <p:cNvSpPr>
            <a:spLocks noGrp="1"/>
          </p:cNvSpPr>
          <p:nvPr>
            <p:ph type="title"/>
          </p:nvPr>
        </p:nvSpPr>
        <p:spPr>
          <a:xfrm>
            <a:off x="399245" y="847981"/>
            <a:ext cx="17643336" cy="1334048"/>
          </a:xfrm>
        </p:spPr>
        <p:txBody>
          <a:bodyPr/>
          <a:lstStyle/>
          <a:p>
            <a:r>
              <a:rPr lang="en-GB" dirty="0"/>
              <a:t>Funding Opportunities and Other Resources </a:t>
            </a:r>
          </a:p>
        </p:txBody>
      </p:sp>
      <p:sp>
        <p:nvSpPr>
          <p:cNvPr id="3" name="Text Placeholder 2">
            <a:extLst>
              <a:ext uri="{FF2B5EF4-FFF2-40B4-BE49-F238E27FC236}">
                <a16:creationId xmlns:a16="http://schemas.microsoft.com/office/drawing/2014/main" id="{D8434189-54A8-BEC3-D2B4-8F1846701CB2}"/>
              </a:ext>
            </a:extLst>
          </p:cNvPr>
          <p:cNvSpPr>
            <a:spLocks noGrp="1"/>
          </p:cNvSpPr>
          <p:nvPr>
            <p:ph type="body" sz="quarter" idx="10"/>
          </p:nvPr>
        </p:nvSpPr>
        <p:spPr>
          <a:xfrm>
            <a:off x="312534" y="1515004"/>
            <a:ext cx="17119089" cy="8322944"/>
          </a:xfrm>
        </p:spPr>
        <p:txBody>
          <a:bodyPr lIns="0" tIns="0" rIns="0" bIns="0" anchor="t"/>
          <a:lstStyle/>
          <a:p>
            <a:pPr marL="0" indent="0">
              <a:buNone/>
            </a:pPr>
            <a:endParaRPr lang="en-GB" sz="4200" dirty="0">
              <a:latin typeface="Calibri" panose="020F0502020204030204"/>
              <a:ea typeface="Calibri"/>
              <a:cs typeface="Calibri"/>
            </a:endParaRPr>
          </a:p>
          <a:p>
            <a:pPr marL="323850" indent="-323850">
              <a:buFont typeface="Arial"/>
              <a:buChar char="•"/>
            </a:pPr>
            <a:r>
              <a:rPr lang="en-GB" sz="3600" b="1" u="sng" dirty="0">
                <a:solidFill>
                  <a:srgbClr val="000000"/>
                </a:solidFill>
                <a:latin typeface="Calibri" panose="020F0502020204030204"/>
                <a:ea typeface="Calibri" panose="020F0502020204030204"/>
                <a:cs typeface="Calibri"/>
              </a:rPr>
              <a:t>Sport England Movement Fund. </a:t>
            </a:r>
          </a:p>
          <a:p>
            <a:pPr marL="647850" lvl="1" indent="-323850">
              <a:buFont typeface="Arial"/>
              <a:buChar char="•"/>
            </a:pPr>
            <a:r>
              <a:rPr lang="en-GB" sz="3600" dirty="0">
                <a:solidFill>
                  <a:srgbClr val="000000"/>
                </a:solidFill>
                <a:latin typeface="Calibri" panose="020F0502020204030204"/>
                <a:ea typeface="Calibri" panose="020F0502020204030204"/>
                <a:cs typeface="Calibri"/>
              </a:rPr>
              <a:t>Grants/Pledges from £300-£15,000</a:t>
            </a:r>
          </a:p>
          <a:p>
            <a:pPr marL="647850" lvl="1" indent="-323850">
              <a:buFont typeface="Arial"/>
              <a:buChar char="•"/>
            </a:pPr>
            <a:r>
              <a:rPr lang="en-GB" sz="3600" dirty="0">
                <a:solidFill>
                  <a:srgbClr val="000000"/>
                </a:solidFill>
                <a:latin typeface="Calibri" panose="020F0502020204030204"/>
                <a:ea typeface="Calibri" panose="020F0502020204030204"/>
                <a:cs typeface="Calibri"/>
              </a:rPr>
              <a:t>Funding can support improvement/creation of new spaces or providing equipment. </a:t>
            </a:r>
          </a:p>
          <a:p>
            <a:pPr marL="647850" lvl="1" indent="-323850">
              <a:buFont typeface="Arial"/>
              <a:buChar char="•"/>
            </a:pPr>
            <a:r>
              <a:rPr lang="en-GB" sz="3600" dirty="0">
                <a:solidFill>
                  <a:srgbClr val="000000"/>
                </a:solidFill>
                <a:latin typeface="Calibri" panose="020F0502020204030204"/>
                <a:ea typeface="Calibri" panose="020F0502020204030204"/>
                <a:cs typeface="Calibri"/>
              </a:rPr>
              <a:t>Other eligible items include creating new sessions, capacity building, environmental sustainability. </a:t>
            </a:r>
          </a:p>
          <a:p>
            <a:pPr marL="647850" lvl="1" indent="-323850">
              <a:buFont typeface="Arial"/>
              <a:buChar char="•"/>
            </a:pPr>
            <a:r>
              <a:rPr lang="en-GB" sz="3600" dirty="0">
                <a:solidFill>
                  <a:srgbClr val="000000"/>
                </a:solidFill>
                <a:latin typeface="Calibri" panose="020F0502020204030204"/>
                <a:ea typeface="Calibri" panose="020F0502020204030204"/>
                <a:cs typeface="Calibri"/>
              </a:rPr>
              <a:t>Open funding programme- Decisions typically within 6-8 weeks. </a:t>
            </a:r>
          </a:p>
          <a:p>
            <a:pPr marL="0" indent="0">
              <a:buNone/>
            </a:pPr>
            <a:endParaRPr lang="en-GB" sz="3600" dirty="0">
              <a:solidFill>
                <a:srgbClr val="000000"/>
              </a:solidFill>
              <a:latin typeface="Calibri" panose="020F0502020204030204"/>
              <a:ea typeface="Calibri" panose="020F0502020204030204"/>
              <a:cs typeface="Calibri"/>
            </a:endParaRPr>
          </a:p>
          <a:p>
            <a:pPr marL="323850" indent="-323850">
              <a:buFont typeface="Arial"/>
              <a:buChar char="•"/>
            </a:pPr>
            <a:r>
              <a:rPr lang="en-GB" sz="3600" b="1" u="sng" dirty="0">
                <a:solidFill>
                  <a:srgbClr val="000000"/>
                </a:solidFill>
                <a:latin typeface="Calibri" panose="020F0502020204030204"/>
                <a:ea typeface="Calibri" panose="020F0502020204030204"/>
                <a:cs typeface="Calibri"/>
              </a:rPr>
              <a:t>Pride in Place</a:t>
            </a:r>
          </a:p>
          <a:p>
            <a:pPr marL="647850" lvl="1" indent="-323850">
              <a:buFont typeface="Arial"/>
              <a:buChar char="•"/>
            </a:pPr>
            <a:r>
              <a:rPr lang="en-GB" sz="3600" dirty="0">
                <a:solidFill>
                  <a:srgbClr val="000000"/>
                </a:solidFill>
                <a:latin typeface="Calibri" panose="020F0502020204030204"/>
                <a:ea typeface="Calibri" panose="020F0502020204030204"/>
                <a:cs typeface="Calibri"/>
              </a:rPr>
              <a:t>Pride in Place</a:t>
            </a:r>
          </a:p>
          <a:p>
            <a:pPr marL="647850" lvl="1" indent="-323850">
              <a:buFont typeface="Arial"/>
              <a:buChar char="•"/>
            </a:pPr>
            <a:r>
              <a:rPr lang="en-GB" sz="3600" dirty="0">
                <a:solidFill>
                  <a:srgbClr val="000000"/>
                </a:solidFill>
                <a:latin typeface="Calibri" panose="020F0502020204030204"/>
                <a:ea typeface="Calibri" panose="020F0502020204030204"/>
                <a:cs typeface="Calibri"/>
              </a:rPr>
              <a:t>Pride in Place Impact – B&amp;D, Brent, Croydon, Enfield &amp; Newham. </a:t>
            </a:r>
          </a:p>
          <a:p>
            <a:pPr marL="0" indent="0">
              <a:buNone/>
            </a:pPr>
            <a:endParaRPr lang="en-GB" sz="3600" dirty="0">
              <a:solidFill>
                <a:srgbClr val="000000"/>
              </a:solidFill>
              <a:latin typeface="Calibri" panose="020F0502020204030204"/>
              <a:ea typeface="Calibri" panose="020F0502020204030204"/>
              <a:cs typeface="Calibri"/>
            </a:endParaRPr>
          </a:p>
          <a:p>
            <a:r>
              <a:rPr lang="en-GB" sz="3600" b="1" u="sng" dirty="0">
                <a:solidFill>
                  <a:srgbClr val="000000"/>
                </a:solidFill>
                <a:latin typeface="Calibri" panose="020F0502020204030204"/>
                <a:ea typeface="Calibri" panose="020F0502020204030204"/>
                <a:cs typeface="Calibri"/>
              </a:rPr>
              <a:t>SAPCA Grant Finder </a:t>
            </a:r>
            <a:r>
              <a:rPr lang="en-GB" sz="3600" dirty="0">
                <a:solidFill>
                  <a:srgbClr val="000000"/>
                </a:solidFill>
                <a:latin typeface="Calibri" panose="020F0502020204030204"/>
                <a:ea typeface="Calibri" panose="020F0502020204030204"/>
                <a:cs typeface="Calibri"/>
              </a:rPr>
              <a:t>- </a:t>
            </a:r>
            <a:r>
              <a:rPr lang="en-GB" sz="3600" dirty="0">
                <a:hlinkClick r:id="rId3"/>
              </a:rPr>
              <a:t>Funding Providers – SAPCA</a:t>
            </a:r>
            <a:endParaRPr lang="en-GB" sz="3600" dirty="0"/>
          </a:p>
          <a:p>
            <a:endParaRPr lang="en-GB" sz="3600" dirty="0">
              <a:solidFill>
                <a:srgbClr val="000000"/>
              </a:solidFill>
              <a:latin typeface="Calibri" panose="020F0502020204030204"/>
              <a:ea typeface="Calibri" panose="020F0502020204030204"/>
              <a:cs typeface="Calibri"/>
            </a:endParaRPr>
          </a:p>
          <a:p>
            <a:r>
              <a:rPr lang="en-GB" sz="3600" b="1" u="sng" dirty="0">
                <a:solidFill>
                  <a:srgbClr val="000000"/>
                </a:solidFill>
                <a:latin typeface="Calibri" panose="020F0502020204030204"/>
                <a:ea typeface="Calibri" panose="020F0502020204030204"/>
                <a:cs typeface="Calibri"/>
              </a:rPr>
              <a:t>Buddle - </a:t>
            </a:r>
            <a:r>
              <a:rPr lang="en-GB" sz="3600" dirty="0">
                <a:hlinkClick r:id="rId4"/>
              </a:rPr>
              <a:t>Supporting grassroots organisers | Sport England</a:t>
            </a:r>
            <a:endParaRPr lang="en-GB" sz="3600" b="1" u="sng" dirty="0">
              <a:solidFill>
                <a:srgbClr val="000000"/>
              </a:solidFill>
              <a:latin typeface="Calibri" panose="020F0502020204030204"/>
              <a:ea typeface="Calibri" panose="020F0502020204030204"/>
              <a:cs typeface="Calibri"/>
            </a:endParaRPr>
          </a:p>
          <a:p>
            <a:pPr marL="323850" indent="-323850">
              <a:buFont typeface="Arial"/>
              <a:buChar char="•"/>
            </a:pPr>
            <a:endParaRPr lang="en-GB" sz="3600" dirty="0">
              <a:solidFill>
                <a:srgbClr val="000000"/>
              </a:solidFill>
              <a:latin typeface="Verdana"/>
              <a:ea typeface="Verdana"/>
              <a:cs typeface="Calibri"/>
            </a:endParaRPr>
          </a:p>
          <a:p>
            <a:pPr marL="0" indent="0">
              <a:buNone/>
            </a:pPr>
            <a:endParaRPr lang="en-GB" sz="4800" b="1" dirty="0">
              <a:solidFill>
                <a:srgbClr val="052E78"/>
              </a:solidFill>
              <a:latin typeface="Calibri" panose="020F0502020204030204"/>
              <a:ea typeface="Calibri" panose="020F0502020204030204"/>
              <a:cs typeface="Calibri"/>
            </a:endParaRPr>
          </a:p>
          <a:p>
            <a:pPr marL="323850" indent="-323850"/>
            <a:endParaRPr lang="en-GB" sz="3600" dirty="0">
              <a:solidFill>
                <a:srgbClr val="000000"/>
              </a:solidFill>
              <a:ea typeface="Calibri" panose="020F0502020204030204"/>
              <a:cs typeface="Calibri"/>
            </a:endParaRPr>
          </a:p>
        </p:txBody>
      </p:sp>
      <p:sp>
        <p:nvSpPr>
          <p:cNvPr id="5" name="TextBox 4">
            <a:extLst>
              <a:ext uri="{FF2B5EF4-FFF2-40B4-BE49-F238E27FC236}">
                <a16:creationId xmlns:a16="http://schemas.microsoft.com/office/drawing/2014/main" id="{7751C0D9-D694-6409-34B9-0DE93D2042B8}"/>
              </a:ext>
            </a:extLst>
          </p:cNvPr>
          <p:cNvSpPr txBox="1"/>
          <p:nvPr/>
        </p:nvSpPr>
        <p:spPr>
          <a:xfrm>
            <a:off x="0" y="1"/>
            <a:ext cx="18285162" cy="1335311"/>
          </a:xfrm>
          <a:prstGeom prst="roundRect">
            <a:avLst/>
          </a:prstGeom>
          <a:solidFill>
            <a:srgbClr val="FF0000"/>
          </a:solidFill>
        </p:spPr>
        <p:txBody>
          <a:bodyPr lIns="50801" tIns="50801" rIns="50801" bIns="50801" rtlCol="0" anchor="ctr"/>
          <a:lstStyle/>
          <a:p>
            <a:pPr algn="ctr" defTabSz="914445">
              <a:lnSpc>
                <a:spcPts val="2660"/>
              </a:lnSpc>
            </a:pPr>
            <a:endParaRPr>
              <a:solidFill>
                <a:prstClr val="black"/>
              </a:solidFill>
              <a:latin typeface="Calibri"/>
            </a:endParaRPr>
          </a:p>
        </p:txBody>
      </p:sp>
    </p:spTree>
    <p:extLst>
      <p:ext uri="{BB962C8B-B14F-4D97-AF65-F5344CB8AC3E}">
        <p14:creationId xmlns:p14="http://schemas.microsoft.com/office/powerpoint/2010/main" val="3487337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E5EA-8E05-5780-FD67-28EB99CCB874}"/>
              </a:ext>
            </a:extLst>
          </p:cNvPr>
          <p:cNvSpPr>
            <a:spLocks noGrp="1"/>
          </p:cNvSpPr>
          <p:nvPr>
            <p:ph type="ctrTitle"/>
          </p:nvPr>
        </p:nvSpPr>
        <p:spPr>
          <a:xfrm>
            <a:off x="767921" y="661988"/>
            <a:ext cx="17056956" cy="3000822"/>
          </a:xfrm>
        </p:spPr>
        <p:txBody>
          <a:bodyPr/>
          <a:lstStyle/>
          <a:p>
            <a:pPr>
              <a:lnSpc>
                <a:spcPct val="100000"/>
              </a:lnSpc>
            </a:pPr>
            <a:r>
              <a:rPr lang="en-US" dirty="0">
                <a:solidFill>
                  <a:srgbClr val="EBAB02"/>
                </a:solidFill>
                <a:latin typeface="Arial"/>
                <a:cs typeface="Arial"/>
              </a:rPr>
              <a:t>Social media</a:t>
            </a:r>
            <a:br>
              <a:rPr lang="en-US" dirty="0"/>
            </a:br>
            <a:endParaRPr lang="en-US">
              <a:solidFill>
                <a:schemeClr val="accent4"/>
              </a:solidFill>
            </a:endParaRPr>
          </a:p>
        </p:txBody>
      </p:sp>
    </p:spTree>
    <p:extLst>
      <p:ext uri="{BB962C8B-B14F-4D97-AF65-F5344CB8AC3E}">
        <p14:creationId xmlns:p14="http://schemas.microsoft.com/office/powerpoint/2010/main" val="43967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59DE-CF8E-DC0C-695F-EABDC47C5492}"/>
              </a:ext>
            </a:extLst>
          </p:cNvPr>
          <p:cNvSpPr>
            <a:spLocks noGrp="1"/>
          </p:cNvSpPr>
          <p:nvPr>
            <p:ph type="title"/>
          </p:nvPr>
        </p:nvSpPr>
        <p:spPr/>
        <p:txBody>
          <a:bodyPr>
            <a:normAutofit/>
          </a:bodyPr>
          <a:lstStyle/>
          <a:p>
            <a:r>
              <a:rPr lang="en-GB" sz="3600" dirty="0">
                <a:cs typeface="Arial"/>
              </a:rPr>
              <a:t>Questions for you</a:t>
            </a:r>
            <a:endParaRPr lang="en-GB" sz="3600" dirty="0"/>
          </a:p>
        </p:txBody>
      </p:sp>
      <p:sp>
        <p:nvSpPr>
          <p:cNvPr id="3" name="Subtitle 2">
            <a:extLst>
              <a:ext uri="{FF2B5EF4-FFF2-40B4-BE49-F238E27FC236}">
                <a16:creationId xmlns:a16="http://schemas.microsoft.com/office/drawing/2014/main" id="{D3F82C27-8D89-148C-A8ED-C9B9E0FFC5A2}"/>
              </a:ext>
            </a:extLst>
          </p:cNvPr>
          <p:cNvSpPr>
            <a:spLocks noGrp="1"/>
          </p:cNvSpPr>
          <p:nvPr>
            <p:ph idx="1"/>
          </p:nvPr>
        </p:nvSpPr>
        <p:spPr/>
        <p:txBody>
          <a:bodyPr lIns="137160" tIns="68580" rIns="137160" bIns="68580" anchor="t"/>
          <a:lstStyle/>
          <a:p>
            <a:pPr>
              <a:lnSpc>
                <a:spcPct val="150000"/>
              </a:lnSpc>
            </a:pPr>
            <a:r>
              <a:rPr lang="en-GB" sz="3600" dirty="0">
                <a:cs typeface="Arial"/>
              </a:rPr>
              <a:t>Who has posted something on social media in the last 24 hours, either personally or for your organisation?</a:t>
            </a:r>
            <a:endParaRPr lang="en-US" sz="3600" dirty="0">
              <a:cs typeface="Arial"/>
            </a:endParaRPr>
          </a:p>
          <a:p>
            <a:pPr>
              <a:lnSpc>
                <a:spcPct val="150000"/>
              </a:lnSpc>
            </a:pPr>
            <a:r>
              <a:rPr lang="en-GB" sz="3600" dirty="0">
                <a:cs typeface="Arial"/>
              </a:rPr>
              <a:t>Who feels confident about posting on behalf of their organisation?</a:t>
            </a:r>
          </a:p>
          <a:p>
            <a:pPr>
              <a:lnSpc>
                <a:spcPct val="150000"/>
              </a:lnSpc>
            </a:pPr>
            <a:r>
              <a:rPr lang="en-GB" sz="3600" dirty="0">
                <a:cs typeface="Arial"/>
              </a:rPr>
              <a:t>Who has to often de-prioritise their social media efforts?</a:t>
            </a:r>
          </a:p>
          <a:p>
            <a:pPr>
              <a:lnSpc>
                <a:spcPct val="150000"/>
              </a:lnSpc>
            </a:pPr>
            <a:endParaRPr lang="en-GB" sz="3600" dirty="0">
              <a:cs typeface="Arial"/>
            </a:endParaRPr>
          </a:p>
          <a:p>
            <a:pPr>
              <a:lnSpc>
                <a:spcPct val="150000"/>
              </a:lnSpc>
            </a:pPr>
            <a:endParaRPr lang="en-GB" sz="3600" dirty="0">
              <a:cs typeface="Arial"/>
            </a:endParaRPr>
          </a:p>
        </p:txBody>
      </p:sp>
    </p:spTree>
    <p:extLst>
      <p:ext uri="{BB962C8B-B14F-4D97-AF65-F5344CB8AC3E}">
        <p14:creationId xmlns:p14="http://schemas.microsoft.com/office/powerpoint/2010/main" val="143960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video&#10;&#10;AI-generated content may be incorrect.">
            <a:extLst>
              <a:ext uri="{FF2B5EF4-FFF2-40B4-BE49-F238E27FC236}">
                <a16:creationId xmlns:a16="http://schemas.microsoft.com/office/drawing/2014/main" id="{F76D9607-DC85-8FEE-5FBA-8EA095E919AA}"/>
              </a:ext>
            </a:extLst>
          </p:cNvPr>
          <p:cNvPicPr>
            <a:picLocks noGrp="1" noChangeAspect="1"/>
          </p:cNvPicPr>
          <p:nvPr>
            <p:ph sz="half" idx="2"/>
          </p:nvPr>
        </p:nvPicPr>
        <p:blipFill>
          <a:blip r:embed="rId2"/>
          <a:stretch>
            <a:fillRect/>
          </a:stretch>
        </p:blipFill>
        <p:spPr>
          <a:xfrm>
            <a:off x="6445251" y="2757968"/>
            <a:ext cx="11772900" cy="5100552"/>
          </a:xfrm>
          <a:prstGeom prst="rect">
            <a:avLst/>
          </a:prstGeom>
        </p:spPr>
      </p:pic>
      <p:sp>
        <p:nvSpPr>
          <p:cNvPr id="4" name="Title 3">
            <a:extLst>
              <a:ext uri="{FF2B5EF4-FFF2-40B4-BE49-F238E27FC236}">
                <a16:creationId xmlns:a16="http://schemas.microsoft.com/office/drawing/2014/main" id="{D93ABDC3-BAFB-4F75-74E9-0198C55C84F3}"/>
              </a:ext>
            </a:extLst>
          </p:cNvPr>
          <p:cNvSpPr>
            <a:spLocks noGrp="1"/>
          </p:cNvSpPr>
          <p:nvPr>
            <p:ph type="title"/>
          </p:nvPr>
        </p:nvSpPr>
        <p:spPr/>
        <p:txBody>
          <a:bodyPr>
            <a:normAutofit/>
          </a:bodyPr>
          <a:lstStyle/>
          <a:p>
            <a:r>
              <a:rPr lang="en-GB" sz="3600" dirty="0">
                <a:cs typeface="Arial"/>
              </a:rPr>
              <a:t>Channel breakdown: Facebook</a:t>
            </a:r>
            <a:endParaRPr lang="en-GB" sz="3600" dirty="0"/>
          </a:p>
        </p:txBody>
      </p:sp>
      <p:pic>
        <p:nvPicPr>
          <p:cNvPr id="5" name="Picture 4" descr="A blue square with a white letter f&#10;&#10;AI-generated content may be incorrect.">
            <a:extLst>
              <a:ext uri="{FF2B5EF4-FFF2-40B4-BE49-F238E27FC236}">
                <a16:creationId xmlns:a16="http://schemas.microsoft.com/office/drawing/2014/main" id="{FBE0A027-3D0E-9DF2-741E-59A0FF2BB5DD}"/>
              </a:ext>
            </a:extLst>
          </p:cNvPr>
          <p:cNvPicPr>
            <a:picLocks noChangeAspect="1"/>
          </p:cNvPicPr>
          <p:nvPr/>
        </p:nvPicPr>
        <p:blipFill>
          <a:blip r:embed="rId3"/>
          <a:stretch>
            <a:fillRect/>
          </a:stretch>
        </p:blipFill>
        <p:spPr>
          <a:xfrm>
            <a:off x="15916274" y="327024"/>
            <a:ext cx="1235076" cy="1235076"/>
          </a:xfrm>
          <a:prstGeom prst="rect">
            <a:avLst/>
          </a:prstGeom>
        </p:spPr>
      </p:pic>
      <p:sp>
        <p:nvSpPr>
          <p:cNvPr id="7" name="Content Placeholder 6">
            <a:extLst>
              <a:ext uri="{FF2B5EF4-FFF2-40B4-BE49-F238E27FC236}">
                <a16:creationId xmlns:a16="http://schemas.microsoft.com/office/drawing/2014/main" id="{5C411CCB-AF9C-2A02-D545-6031D687A48D}"/>
              </a:ext>
            </a:extLst>
          </p:cNvPr>
          <p:cNvSpPr>
            <a:spLocks noGrp="1"/>
          </p:cNvSpPr>
          <p:nvPr>
            <p:ph sz="half" idx="1"/>
          </p:nvPr>
        </p:nvSpPr>
        <p:spPr>
          <a:xfrm>
            <a:off x="719138" y="2738438"/>
            <a:ext cx="5327651" cy="5726988"/>
          </a:xfrm>
        </p:spPr>
        <p:txBody>
          <a:bodyPr lIns="137160" tIns="68580" rIns="137160" bIns="68580" anchor="t"/>
          <a:lstStyle/>
          <a:p>
            <a:pPr marL="0" indent="0">
              <a:lnSpc>
                <a:spcPct val="100000"/>
              </a:lnSpc>
              <a:buNone/>
            </a:pPr>
            <a:r>
              <a:rPr lang="en-GB" b="1" dirty="0">
                <a:cs typeface="Arial"/>
              </a:rPr>
              <a:t>Best practice for this platform:</a:t>
            </a:r>
            <a:endParaRPr lang="en-US" dirty="0">
              <a:solidFill>
                <a:srgbClr val="003978"/>
              </a:solidFill>
              <a:cs typeface="Arial"/>
            </a:endParaRPr>
          </a:p>
          <a:p>
            <a:pPr>
              <a:lnSpc>
                <a:spcPct val="100000"/>
              </a:lnSpc>
            </a:pPr>
            <a:r>
              <a:rPr lang="en-GB" dirty="0">
                <a:cs typeface="Arial"/>
              </a:rPr>
              <a:t>Maximum word count: 200 words</a:t>
            </a:r>
            <a:endParaRPr lang="en-US">
              <a:solidFill>
                <a:srgbClr val="003978"/>
              </a:solidFill>
              <a:cs typeface="Arial"/>
            </a:endParaRPr>
          </a:p>
          <a:p>
            <a:pPr>
              <a:lnSpc>
                <a:spcPct val="100000"/>
              </a:lnSpc>
            </a:pPr>
            <a:r>
              <a:rPr lang="en-GB" dirty="0">
                <a:cs typeface="Arial"/>
              </a:rPr>
              <a:t>Always use an image</a:t>
            </a:r>
            <a:endParaRPr lang="en-US">
              <a:solidFill>
                <a:srgbClr val="003978"/>
              </a:solidFill>
              <a:cs typeface="Arial"/>
            </a:endParaRPr>
          </a:p>
          <a:p>
            <a:pPr>
              <a:lnSpc>
                <a:spcPct val="100000"/>
              </a:lnSpc>
            </a:pPr>
            <a:r>
              <a:rPr lang="en-GB" dirty="0">
                <a:cs typeface="Arial"/>
              </a:rPr>
              <a:t>Add a clear call to action to your post with a link, just before the hashtags</a:t>
            </a:r>
            <a:endParaRPr lang="en-US" dirty="0">
              <a:solidFill>
                <a:srgbClr val="003978"/>
              </a:solidFill>
              <a:cs typeface="Arial"/>
            </a:endParaRPr>
          </a:p>
          <a:p>
            <a:pPr>
              <a:lnSpc>
                <a:spcPct val="100000"/>
              </a:lnSpc>
            </a:pPr>
            <a:r>
              <a:rPr lang="en-GB" dirty="0">
                <a:cs typeface="Arial"/>
              </a:rPr>
              <a:t>Use maximum five hashtags</a:t>
            </a:r>
            <a:endParaRPr lang="en-US">
              <a:solidFill>
                <a:srgbClr val="003978"/>
              </a:solidFill>
              <a:cs typeface="Arial"/>
            </a:endParaRPr>
          </a:p>
          <a:p>
            <a:pPr>
              <a:lnSpc>
                <a:spcPct val="100000"/>
              </a:lnSpc>
            </a:pPr>
            <a:endParaRPr lang="en-GB" dirty="0">
              <a:cs typeface="Arial"/>
            </a:endParaRPr>
          </a:p>
        </p:txBody>
      </p:sp>
    </p:spTree>
    <p:extLst>
      <p:ext uri="{BB962C8B-B14F-4D97-AF65-F5344CB8AC3E}">
        <p14:creationId xmlns:p14="http://schemas.microsoft.com/office/powerpoint/2010/main" val="52188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B5EE4-58FD-5A70-A0C4-4431154C30B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33491-C95A-450F-9379-C1B9B3269A9B}"/>
              </a:ext>
            </a:extLst>
          </p:cNvPr>
          <p:cNvSpPr>
            <a:spLocks noGrp="1"/>
          </p:cNvSpPr>
          <p:nvPr>
            <p:ph sz="half" idx="1"/>
          </p:nvPr>
        </p:nvSpPr>
        <p:spPr/>
        <p:txBody>
          <a:bodyPr lIns="137160" tIns="68580" rIns="137160" bIns="68580" anchor="t"/>
          <a:lstStyle/>
          <a:p>
            <a:pPr marL="0" indent="0">
              <a:lnSpc>
                <a:spcPct val="100000"/>
              </a:lnSpc>
              <a:buNone/>
            </a:pPr>
            <a:r>
              <a:rPr lang="en-GB" b="1" dirty="0">
                <a:cs typeface="Arial"/>
              </a:rPr>
              <a:t>Best practice for this platform:</a:t>
            </a:r>
            <a:endParaRPr lang="en-US" dirty="0">
              <a:solidFill>
                <a:srgbClr val="003978"/>
              </a:solidFill>
              <a:cs typeface="Arial"/>
            </a:endParaRPr>
          </a:p>
          <a:p>
            <a:pPr>
              <a:lnSpc>
                <a:spcPct val="100000"/>
              </a:lnSpc>
              <a:buFont typeface="Arial,Sans-Serif" panose="020B0604020202020204" pitchFamily="34" charset="0"/>
            </a:pPr>
            <a:r>
              <a:rPr lang="en-GB" dirty="0">
                <a:cs typeface="Arial"/>
              </a:rPr>
              <a:t>Maximum word count: 200 words</a:t>
            </a:r>
            <a:endParaRPr lang="en-US" dirty="0">
              <a:solidFill>
                <a:srgbClr val="003978"/>
              </a:solidFill>
              <a:cs typeface="Arial"/>
            </a:endParaRPr>
          </a:p>
          <a:p>
            <a:pPr>
              <a:lnSpc>
                <a:spcPct val="100000"/>
              </a:lnSpc>
              <a:buFont typeface="Arial,Sans-Serif" panose="020B0604020202020204" pitchFamily="34" charset="0"/>
            </a:pPr>
            <a:r>
              <a:rPr lang="en-GB" dirty="0">
                <a:cs typeface="Arial"/>
              </a:rPr>
              <a:t>Always use an image or video</a:t>
            </a:r>
            <a:endParaRPr lang="en-US" dirty="0">
              <a:solidFill>
                <a:srgbClr val="003978"/>
              </a:solidFill>
              <a:cs typeface="Arial"/>
            </a:endParaRPr>
          </a:p>
          <a:p>
            <a:pPr>
              <a:lnSpc>
                <a:spcPct val="100000"/>
              </a:lnSpc>
              <a:buFont typeface="Arial,Sans-Serif" panose="020B0604020202020204" pitchFamily="34" charset="0"/>
            </a:pPr>
            <a:r>
              <a:rPr lang="en-GB" dirty="0">
                <a:cs typeface="Arial"/>
              </a:rPr>
              <a:t>Add a clear call to action to your post directing people to your </a:t>
            </a:r>
            <a:r>
              <a:rPr lang="en-GB" dirty="0" err="1">
                <a:cs typeface="Arial"/>
              </a:rPr>
              <a:t>LinkTree</a:t>
            </a:r>
            <a:r>
              <a:rPr lang="en-GB" dirty="0">
                <a:cs typeface="Arial"/>
              </a:rPr>
              <a:t>, just before the hashtags</a:t>
            </a:r>
            <a:endParaRPr lang="en-US" dirty="0" err="1">
              <a:solidFill>
                <a:srgbClr val="003978"/>
              </a:solidFill>
              <a:cs typeface="Arial"/>
            </a:endParaRPr>
          </a:p>
          <a:p>
            <a:pPr>
              <a:lnSpc>
                <a:spcPct val="100000"/>
              </a:lnSpc>
              <a:buFont typeface="Arial,Sans-Serif" panose="020B0604020202020204" pitchFamily="34" charset="0"/>
            </a:pPr>
            <a:r>
              <a:rPr lang="en-GB" dirty="0">
                <a:cs typeface="Arial"/>
              </a:rPr>
              <a:t>Do not put the link in the text</a:t>
            </a:r>
            <a:endParaRPr lang="en-US">
              <a:solidFill>
                <a:srgbClr val="003978"/>
              </a:solidFill>
              <a:cs typeface="Arial"/>
            </a:endParaRPr>
          </a:p>
          <a:p>
            <a:pPr>
              <a:lnSpc>
                <a:spcPct val="100000"/>
              </a:lnSpc>
              <a:buFont typeface="Arial,Sans-Serif" panose="020B0604020202020204" pitchFamily="34" charset="0"/>
            </a:pPr>
            <a:r>
              <a:rPr lang="en-GB">
                <a:solidFill>
                  <a:srgbClr val="FFFFFF"/>
                </a:solidFill>
                <a:cs typeface="Arial"/>
              </a:rPr>
              <a:t>An incoming platform update will limit the number of hashtags you can use in a caption to only </a:t>
            </a:r>
            <a:r>
              <a:rPr lang="en-GB" b="1">
                <a:solidFill>
                  <a:srgbClr val="FFFFFF"/>
                </a:solidFill>
                <a:ea typeface="+mn-lt"/>
                <a:cs typeface="+mn-lt"/>
              </a:rPr>
              <a:t>three</a:t>
            </a:r>
            <a:endParaRPr lang="en-GB" dirty="0">
              <a:cs typeface="Arial"/>
            </a:endParaRPr>
          </a:p>
          <a:p>
            <a:pPr>
              <a:lnSpc>
                <a:spcPct val="100000"/>
              </a:lnSpc>
            </a:pPr>
            <a:endParaRPr lang="en-GB" dirty="0">
              <a:solidFill>
                <a:srgbClr val="003978"/>
              </a:solidFill>
              <a:cs typeface="Arial"/>
            </a:endParaRPr>
          </a:p>
          <a:p>
            <a:pPr>
              <a:lnSpc>
                <a:spcPct val="100000"/>
              </a:lnSpc>
            </a:pPr>
            <a:endParaRPr lang="en-GB" dirty="0">
              <a:cs typeface="Arial"/>
            </a:endParaRPr>
          </a:p>
        </p:txBody>
      </p:sp>
      <p:pic>
        <p:nvPicPr>
          <p:cNvPr id="6" name="Content Placeholder 5" descr="A screenshot of a social media post&#10;&#10;AI-generated content may be incorrect.">
            <a:extLst>
              <a:ext uri="{FF2B5EF4-FFF2-40B4-BE49-F238E27FC236}">
                <a16:creationId xmlns:a16="http://schemas.microsoft.com/office/drawing/2014/main" id="{746C70ED-77FB-F697-41E9-4DAF04DBD88E}"/>
              </a:ext>
            </a:extLst>
          </p:cNvPr>
          <p:cNvPicPr>
            <a:picLocks noGrp="1" noChangeAspect="1"/>
          </p:cNvPicPr>
          <p:nvPr>
            <p:ph sz="half" idx="2"/>
          </p:nvPr>
        </p:nvPicPr>
        <p:blipFill>
          <a:blip r:embed="rId2"/>
          <a:stretch>
            <a:fillRect/>
          </a:stretch>
        </p:blipFill>
        <p:spPr>
          <a:xfrm>
            <a:off x="8733870" y="2754314"/>
            <a:ext cx="8656161" cy="6377862"/>
          </a:xfrm>
          <a:prstGeom prst="rect">
            <a:avLst/>
          </a:prstGeom>
        </p:spPr>
      </p:pic>
      <p:sp>
        <p:nvSpPr>
          <p:cNvPr id="4" name="Title 3">
            <a:extLst>
              <a:ext uri="{FF2B5EF4-FFF2-40B4-BE49-F238E27FC236}">
                <a16:creationId xmlns:a16="http://schemas.microsoft.com/office/drawing/2014/main" id="{2F48FE79-9EAA-9C48-D7A2-AEB9C6142F3B}"/>
              </a:ext>
            </a:extLst>
          </p:cNvPr>
          <p:cNvSpPr>
            <a:spLocks noGrp="1"/>
          </p:cNvSpPr>
          <p:nvPr>
            <p:ph type="title"/>
          </p:nvPr>
        </p:nvSpPr>
        <p:spPr/>
        <p:txBody>
          <a:bodyPr>
            <a:normAutofit/>
          </a:bodyPr>
          <a:lstStyle/>
          <a:p>
            <a:r>
              <a:rPr lang="en-GB" sz="3600" dirty="0">
                <a:cs typeface="Arial"/>
              </a:rPr>
              <a:t>Channel breakdown: Instagram</a:t>
            </a:r>
            <a:endParaRPr lang="en-GB" sz="3600" dirty="0"/>
          </a:p>
        </p:txBody>
      </p:sp>
      <p:pic>
        <p:nvPicPr>
          <p:cNvPr id="5" name="Picture 4" descr="A logo of a camera&#10;&#10;AI-generated content may be incorrect.">
            <a:extLst>
              <a:ext uri="{FF2B5EF4-FFF2-40B4-BE49-F238E27FC236}">
                <a16:creationId xmlns:a16="http://schemas.microsoft.com/office/drawing/2014/main" id="{D8498A02-ECA5-DAEE-0708-3DDB51380947}"/>
              </a:ext>
            </a:extLst>
          </p:cNvPr>
          <p:cNvPicPr>
            <a:picLocks noChangeAspect="1"/>
          </p:cNvPicPr>
          <p:nvPr/>
        </p:nvPicPr>
        <p:blipFill>
          <a:blip r:embed="rId3"/>
          <a:stretch>
            <a:fillRect/>
          </a:stretch>
        </p:blipFill>
        <p:spPr>
          <a:xfrm>
            <a:off x="15662276" y="136524"/>
            <a:ext cx="1552575" cy="1425576"/>
          </a:xfrm>
          <a:prstGeom prst="rect">
            <a:avLst/>
          </a:prstGeom>
        </p:spPr>
      </p:pic>
    </p:spTree>
    <p:extLst>
      <p:ext uri="{BB962C8B-B14F-4D97-AF65-F5344CB8AC3E}">
        <p14:creationId xmlns:p14="http://schemas.microsoft.com/office/powerpoint/2010/main" val="152269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D7F49E-50F4-A741-8148-EFC90EC492E3}"/>
              </a:ext>
            </a:extLst>
          </p:cNvPr>
          <p:cNvSpPr>
            <a:spLocks noGrp="1"/>
          </p:cNvSpPr>
          <p:nvPr>
            <p:ph type="body" sz="quarter" idx="10"/>
          </p:nvPr>
        </p:nvSpPr>
        <p:spPr>
          <a:xfrm>
            <a:off x="537866" y="2571737"/>
            <a:ext cx="17624540" cy="8325855"/>
          </a:xfrm>
        </p:spPr>
        <p:txBody>
          <a:bodyPr lIns="0" tIns="0" rIns="0" bIns="0" anchor="t"/>
          <a:lstStyle/>
          <a:p>
            <a:pPr marL="0" indent="0">
              <a:buNone/>
            </a:pPr>
            <a:endParaRPr lang="en-GB" sz="3600" dirty="0">
              <a:solidFill>
                <a:srgbClr val="000000"/>
              </a:solidFill>
              <a:latin typeface="Calibri"/>
              <a:ea typeface="Calibri"/>
              <a:cs typeface="Calibri"/>
            </a:endParaRPr>
          </a:p>
          <a:p>
            <a:pPr marL="323850" indent="-323850">
              <a:buFont typeface="Arial"/>
              <a:buChar char="•"/>
            </a:pPr>
            <a:endParaRPr lang="en-GB" sz="3600" dirty="0">
              <a:solidFill>
                <a:srgbClr val="000000"/>
              </a:solidFill>
              <a:latin typeface="Verdana"/>
              <a:ea typeface="Verdana"/>
              <a:cs typeface="Calibri"/>
            </a:endParaRPr>
          </a:p>
          <a:p>
            <a:pPr marL="0" indent="0">
              <a:buNone/>
            </a:pPr>
            <a:endParaRPr lang="en-GB" sz="4800" b="1" dirty="0">
              <a:solidFill>
                <a:srgbClr val="052E78"/>
              </a:solidFill>
              <a:ea typeface="Calibri" panose="020F0502020204030204"/>
              <a:cs typeface="Calibri"/>
            </a:endParaRPr>
          </a:p>
          <a:p>
            <a:pPr marL="323850" indent="-323850"/>
            <a:endParaRPr lang="en-GB" sz="3600" dirty="0">
              <a:solidFill>
                <a:srgbClr val="000000"/>
              </a:solidFill>
              <a:ea typeface="Calibri" panose="020F0502020204030204"/>
              <a:cs typeface="Calibri"/>
            </a:endParaRPr>
          </a:p>
        </p:txBody>
      </p:sp>
      <p:sp>
        <p:nvSpPr>
          <p:cNvPr id="5" name="Freeform 3">
            <a:extLst>
              <a:ext uri="{FF2B5EF4-FFF2-40B4-BE49-F238E27FC236}">
                <a16:creationId xmlns:a16="http://schemas.microsoft.com/office/drawing/2014/main" id="{25414D0F-9F1C-E410-E391-F87141A5B907}"/>
              </a:ext>
            </a:extLst>
          </p:cNvPr>
          <p:cNvSpPr/>
          <p:nvPr/>
        </p:nvSpPr>
        <p:spPr>
          <a:xfrm>
            <a:off x="-7026" y="-162264"/>
            <a:ext cx="18287549" cy="1229277"/>
          </a:xfrm>
          <a:prstGeom prst="roundRect">
            <a:avLst/>
          </a:prstGeom>
          <a:solidFill>
            <a:srgbClr val="FF0000"/>
          </a:solidFill>
        </p:spPr>
        <p:txBody>
          <a:bodyPr/>
          <a:lstStyle/>
          <a:p>
            <a:pPr defTabSz="914445"/>
            <a:endParaRPr lang="en-GB">
              <a:solidFill>
                <a:prstClr val="black"/>
              </a:solidFill>
              <a:latin typeface="Calibri"/>
            </a:endParaRPr>
          </a:p>
        </p:txBody>
      </p:sp>
      <p:sp>
        <p:nvSpPr>
          <p:cNvPr id="6" name="TextBox 4">
            <a:extLst>
              <a:ext uri="{FF2B5EF4-FFF2-40B4-BE49-F238E27FC236}">
                <a16:creationId xmlns:a16="http://schemas.microsoft.com/office/drawing/2014/main" id="{5DE5D73B-5012-1D19-3901-8421E4A1AE52}"/>
              </a:ext>
            </a:extLst>
          </p:cNvPr>
          <p:cNvSpPr txBox="1"/>
          <p:nvPr/>
        </p:nvSpPr>
        <p:spPr>
          <a:xfrm>
            <a:off x="-4640" y="-268297"/>
            <a:ext cx="18285162" cy="1335311"/>
          </a:xfrm>
          <a:prstGeom prst="roundRect">
            <a:avLst/>
          </a:prstGeom>
          <a:solidFill>
            <a:srgbClr val="FF0000"/>
          </a:solidFill>
        </p:spPr>
        <p:txBody>
          <a:bodyPr lIns="50801" tIns="50801" rIns="50801" bIns="50801" rtlCol="0" anchor="ctr"/>
          <a:lstStyle/>
          <a:p>
            <a:pPr algn="ctr" defTabSz="914445">
              <a:lnSpc>
                <a:spcPts val="2660"/>
              </a:lnSpc>
            </a:pPr>
            <a:endParaRPr>
              <a:solidFill>
                <a:prstClr val="black"/>
              </a:solidFill>
              <a:latin typeface="Calibri"/>
            </a:endParaRPr>
          </a:p>
        </p:txBody>
      </p:sp>
      <p:pic>
        <p:nvPicPr>
          <p:cNvPr id="8" name="Picture 7">
            <a:extLst>
              <a:ext uri="{FF2B5EF4-FFF2-40B4-BE49-F238E27FC236}">
                <a16:creationId xmlns:a16="http://schemas.microsoft.com/office/drawing/2014/main" id="{97B24619-E6F3-7D4C-0540-A37C35B34B0C}"/>
              </a:ext>
            </a:extLst>
          </p:cNvPr>
          <p:cNvPicPr>
            <a:picLocks noChangeAspect="1"/>
          </p:cNvPicPr>
          <p:nvPr/>
        </p:nvPicPr>
        <p:blipFill>
          <a:blip r:embed="rId3"/>
          <a:srcRect l="28966" t="32868" r="16092" b="8238"/>
          <a:stretch>
            <a:fillRect/>
          </a:stretch>
        </p:blipFill>
        <p:spPr>
          <a:xfrm>
            <a:off x="236484" y="1173046"/>
            <a:ext cx="17783502" cy="8739140"/>
          </a:xfrm>
          <a:prstGeom prst="rect">
            <a:avLst/>
          </a:prstGeom>
        </p:spPr>
      </p:pic>
    </p:spTree>
    <p:extLst>
      <p:ext uri="{BB962C8B-B14F-4D97-AF65-F5344CB8AC3E}">
        <p14:creationId xmlns:p14="http://schemas.microsoft.com/office/powerpoint/2010/main" val="61792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7935-322B-DF7B-7841-20667FC137A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862F13-E807-3B19-6804-1D11A3510BE0}"/>
              </a:ext>
            </a:extLst>
          </p:cNvPr>
          <p:cNvSpPr>
            <a:spLocks noGrp="1"/>
          </p:cNvSpPr>
          <p:nvPr>
            <p:ph sz="half" idx="1"/>
          </p:nvPr>
        </p:nvSpPr>
        <p:spPr/>
        <p:txBody>
          <a:bodyPr lIns="137160" tIns="68580" rIns="137160" bIns="68580" anchor="t"/>
          <a:lstStyle/>
          <a:p>
            <a:pPr marL="0" indent="0">
              <a:lnSpc>
                <a:spcPct val="100000"/>
              </a:lnSpc>
              <a:buNone/>
            </a:pPr>
            <a:r>
              <a:rPr lang="en-GB" b="1" dirty="0">
                <a:cs typeface="Arial"/>
              </a:rPr>
              <a:t>Best practice for this platform:</a:t>
            </a:r>
            <a:endParaRPr lang="en-US" dirty="0">
              <a:solidFill>
                <a:srgbClr val="003978"/>
              </a:solidFill>
              <a:cs typeface="Arial"/>
            </a:endParaRPr>
          </a:p>
          <a:p>
            <a:pPr>
              <a:lnSpc>
                <a:spcPct val="100000"/>
              </a:lnSpc>
              <a:buFont typeface="Arial,Sans-Serif" panose="020B0604020202020204" pitchFamily="34" charset="0"/>
            </a:pPr>
            <a:r>
              <a:rPr lang="en-GB" dirty="0">
                <a:cs typeface="Arial"/>
              </a:rPr>
              <a:t>Maximum word count: 200 words</a:t>
            </a:r>
            <a:endParaRPr lang="en-US" dirty="0">
              <a:solidFill>
                <a:srgbClr val="003978"/>
              </a:solidFill>
              <a:cs typeface="Arial"/>
            </a:endParaRPr>
          </a:p>
          <a:p>
            <a:pPr>
              <a:lnSpc>
                <a:spcPct val="100000"/>
              </a:lnSpc>
              <a:buFont typeface="Arial,Sans-Serif" panose="020B0604020202020204" pitchFamily="34" charset="0"/>
            </a:pPr>
            <a:r>
              <a:rPr lang="en-GB" dirty="0">
                <a:cs typeface="Arial"/>
              </a:rPr>
              <a:t>Always use an image</a:t>
            </a:r>
            <a:endParaRPr lang="en-US" dirty="0">
              <a:solidFill>
                <a:srgbClr val="003978"/>
              </a:solidFill>
              <a:cs typeface="Arial"/>
            </a:endParaRPr>
          </a:p>
          <a:p>
            <a:pPr>
              <a:lnSpc>
                <a:spcPct val="100000"/>
              </a:lnSpc>
              <a:buFont typeface="Arial,Sans-Serif" panose="020B0604020202020204" pitchFamily="34" charset="0"/>
            </a:pPr>
            <a:r>
              <a:rPr lang="en-GB" dirty="0">
                <a:cs typeface="Arial"/>
              </a:rPr>
              <a:t>Add a clear call to action to your post with a link, just before the hashtags</a:t>
            </a:r>
            <a:endParaRPr lang="en-US" dirty="0">
              <a:solidFill>
                <a:srgbClr val="003978"/>
              </a:solidFill>
              <a:cs typeface="Arial"/>
            </a:endParaRPr>
          </a:p>
          <a:p>
            <a:pPr>
              <a:lnSpc>
                <a:spcPct val="100000"/>
              </a:lnSpc>
              <a:buFont typeface="Arial,Sans-Serif" panose="020B0604020202020204" pitchFamily="34" charset="0"/>
            </a:pPr>
            <a:r>
              <a:rPr lang="en-GB" dirty="0">
                <a:cs typeface="Arial"/>
              </a:rPr>
              <a:t>Use maximum five hashtags</a:t>
            </a:r>
            <a:endParaRPr lang="en-US" dirty="0">
              <a:solidFill>
                <a:srgbClr val="003978"/>
              </a:solidFill>
              <a:cs typeface="Arial"/>
            </a:endParaRPr>
          </a:p>
          <a:p>
            <a:pPr>
              <a:lnSpc>
                <a:spcPct val="100000"/>
              </a:lnSpc>
              <a:buFont typeface="Arial,Sans-Serif" panose="020B0604020202020204" pitchFamily="34" charset="0"/>
            </a:pPr>
            <a:r>
              <a:rPr lang="en-GB" dirty="0">
                <a:cs typeface="Arial"/>
              </a:rPr>
              <a:t>Tag companies or individuals that you mention</a:t>
            </a:r>
            <a:endParaRPr lang="en-US">
              <a:solidFill>
                <a:srgbClr val="003978"/>
              </a:solidFill>
              <a:cs typeface="Arial"/>
            </a:endParaRPr>
          </a:p>
          <a:p>
            <a:pPr>
              <a:lnSpc>
                <a:spcPct val="100000"/>
              </a:lnSpc>
            </a:pPr>
            <a:endParaRPr lang="en-GB" dirty="0">
              <a:cs typeface="Arial"/>
            </a:endParaRPr>
          </a:p>
        </p:txBody>
      </p:sp>
      <p:pic>
        <p:nvPicPr>
          <p:cNvPr id="6" name="Content Placeholder 5" descr="A person shaking hands with another person in a room&#10;&#10;AI-generated content may be incorrect.">
            <a:extLst>
              <a:ext uri="{FF2B5EF4-FFF2-40B4-BE49-F238E27FC236}">
                <a16:creationId xmlns:a16="http://schemas.microsoft.com/office/drawing/2014/main" id="{B22536A9-9FB6-4A85-9C81-66B317147D79}"/>
              </a:ext>
            </a:extLst>
          </p:cNvPr>
          <p:cNvPicPr>
            <a:picLocks noGrp="1" noChangeAspect="1"/>
          </p:cNvPicPr>
          <p:nvPr>
            <p:ph sz="half" idx="2"/>
          </p:nvPr>
        </p:nvPicPr>
        <p:blipFill>
          <a:blip r:embed="rId2"/>
          <a:stretch>
            <a:fillRect/>
          </a:stretch>
        </p:blipFill>
        <p:spPr>
          <a:xfrm>
            <a:off x="11057210" y="2039938"/>
            <a:ext cx="4580982" cy="8139989"/>
          </a:xfrm>
          <a:prstGeom prst="rect">
            <a:avLst/>
          </a:prstGeom>
        </p:spPr>
      </p:pic>
      <p:sp>
        <p:nvSpPr>
          <p:cNvPr id="4" name="Title 3">
            <a:extLst>
              <a:ext uri="{FF2B5EF4-FFF2-40B4-BE49-F238E27FC236}">
                <a16:creationId xmlns:a16="http://schemas.microsoft.com/office/drawing/2014/main" id="{DE180856-C44D-0FDF-87B4-A43F5ADB6FD7}"/>
              </a:ext>
            </a:extLst>
          </p:cNvPr>
          <p:cNvSpPr>
            <a:spLocks noGrp="1"/>
          </p:cNvSpPr>
          <p:nvPr>
            <p:ph type="title"/>
          </p:nvPr>
        </p:nvSpPr>
        <p:spPr/>
        <p:txBody>
          <a:bodyPr>
            <a:normAutofit/>
          </a:bodyPr>
          <a:lstStyle/>
          <a:p>
            <a:r>
              <a:rPr lang="en-GB" sz="3600" dirty="0">
                <a:cs typeface="Arial"/>
              </a:rPr>
              <a:t>Channel breakdown: LinkedIn</a:t>
            </a:r>
            <a:endParaRPr lang="en-GB" sz="3600" dirty="0"/>
          </a:p>
        </p:txBody>
      </p:sp>
      <p:pic>
        <p:nvPicPr>
          <p:cNvPr id="5" name="Picture 4" descr="A blue square with white letters&#10;&#10;AI-generated content may be incorrect.">
            <a:extLst>
              <a:ext uri="{FF2B5EF4-FFF2-40B4-BE49-F238E27FC236}">
                <a16:creationId xmlns:a16="http://schemas.microsoft.com/office/drawing/2014/main" id="{C256B0DC-0482-E814-7825-D120C88F142E}"/>
              </a:ext>
            </a:extLst>
          </p:cNvPr>
          <p:cNvPicPr>
            <a:picLocks noChangeAspect="1"/>
          </p:cNvPicPr>
          <p:nvPr/>
        </p:nvPicPr>
        <p:blipFill>
          <a:blip r:embed="rId3"/>
          <a:stretch>
            <a:fillRect/>
          </a:stretch>
        </p:blipFill>
        <p:spPr>
          <a:xfrm>
            <a:off x="16011525" y="279399"/>
            <a:ext cx="1298577" cy="1282701"/>
          </a:xfrm>
          <a:prstGeom prst="rect">
            <a:avLst/>
          </a:prstGeom>
        </p:spPr>
      </p:pic>
    </p:spTree>
    <p:extLst>
      <p:ext uri="{BB962C8B-B14F-4D97-AF65-F5344CB8AC3E}">
        <p14:creationId xmlns:p14="http://schemas.microsoft.com/office/powerpoint/2010/main" val="92397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62B65-C212-DE8B-06CB-CC9FBDAE209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90FFA74-454C-36A6-4F96-0C444CEFCD07}"/>
              </a:ext>
            </a:extLst>
          </p:cNvPr>
          <p:cNvSpPr/>
          <p:nvPr/>
        </p:nvSpPr>
        <p:spPr>
          <a:xfrm>
            <a:off x="523875" y="8508999"/>
            <a:ext cx="1936749" cy="15716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4" name="Title 3">
            <a:extLst>
              <a:ext uri="{FF2B5EF4-FFF2-40B4-BE49-F238E27FC236}">
                <a16:creationId xmlns:a16="http://schemas.microsoft.com/office/drawing/2014/main" id="{0CB0FA12-5F06-435A-4B38-81E891D27149}"/>
              </a:ext>
            </a:extLst>
          </p:cNvPr>
          <p:cNvSpPr>
            <a:spLocks noGrp="1"/>
          </p:cNvSpPr>
          <p:nvPr>
            <p:ph type="title"/>
          </p:nvPr>
        </p:nvSpPr>
        <p:spPr/>
        <p:txBody>
          <a:bodyPr>
            <a:normAutofit/>
          </a:bodyPr>
          <a:lstStyle/>
          <a:p>
            <a:r>
              <a:rPr lang="en-GB" sz="3600" dirty="0">
                <a:cs typeface="Arial"/>
              </a:rPr>
              <a:t>How, What, Where and When?</a:t>
            </a:r>
            <a:endParaRPr lang="en-US" sz="3600" dirty="0"/>
          </a:p>
        </p:txBody>
      </p:sp>
      <p:sp>
        <p:nvSpPr>
          <p:cNvPr id="5" name="Rectangle 4">
            <a:extLst>
              <a:ext uri="{FF2B5EF4-FFF2-40B4-BE49-F238E27FC236}">
                <a16:creationId xmlns:a16="http://schemas.microsoft.com/office/drawing/2014/main" id="{627D2232-1025-E7A1-8061-4A7057115A4C}"/>
              </a:ext>
            </a:extLst>
          </p:cNvPr>
          <p:cNvSpPr/>
          <p:nvPr/>
        </p:nvSpPr>
        <p:spPr>
          <a:xfrm>
            <a:off x="1143000" y="2174874"/>
            <a:ext cx="7746999" cy="3667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1500"/>
              </a:spcBef>
            </a:pPr>
            <a:r>
              <a:rPr lang="en-GB" sz="3600" b="1" dirty="0">
                <a:solidFill>
                  <a:schemeClr val="bg1"/>
                </a:solidFill>
                <a:cs typeface="Arial"/>
              </a:rPr>
              <a:t>How?</a:t>
            </a:r>
            <a:endParaRPr lang="en-US" sz="3600" dirty="0">
              <a:solidFill>
                <a:schemeClr val="bg1"/>
              </a:solidFill>
              <a:cs typeface="Arial"/>
            </a:endParaRPr>
          </a:p>
          <a:p>
            <a:pPr marL="428625" indent="-428625">
              <a:spcBef>
                <a:spcPts val="1500"/>
              </a:spcBef>
              <a:buFont typeface="Arial"/>
              <a:buChar char="•"/>
            </a:pPr>
            <a:r>
              <a:rPr lang="en-GB" sz="2700" dirty="0">
                <a:solidFill>
                  <a:schemeClr val="bg1"/>
                </a:solidFill>
                <a:cs typeface="Arial"/>
              </a:rPr>
              <a:t>Social media scheduling tools are available to support with consistency and regularity of posting</a:t>
            </a:r>
            <a:endParaRPr lang="en-US" sz="2700" dirty="0">
              <a:solidFill>
                <a:schemeClr val="bg1"/>
              </a:solidFill>
              <a:cs typeface="Arial"/>
            </a:endParaRPr>
          </a:p>
          <a:p>
            <a:pPr marL="428625" indent="-428625">
              <a:spcBef>
                <a:spcPts val="1500"/>
              </a:spcBef>
              <a:buFont typeface="Arial"/>
              <a:buChar char="•"/>
            </a:pPr>
            <a:r>
              <a:rPr lang="en-GB" sz="2700" dirty="0">
                <a:solidFill>
                  <a:schemeClr val="bg1"/>
                </a:solidFill>
                <a:cs typeface="Arial"/>
              </a:rPr>
              <a:t>Manual posting is also fine!</a:t>
            </a:r>
          </a:p>
          <a:p>
            <a:pPr marL="428625" indent="-428625">
              <a:spcBef>
                <a:spcPts val="1500"/>
              </a:spcBef>
              <a:buFont typeface="Arial"/>
              <a:buChar char="•"/>
            </a:pPr>
            <a:endParaRPr lang="en-GB" sz="2700" dirty="0">
              <a:solidFill>
                <a:schemeClr val="bg1"/>
              </a:solidFill>
              <a:cs typeface="Arial"/>
            </a:endParaRPr>
          </a:p>
        </p:txBody>
      </p:sp>
      <p:sp>
        <p:nvSpPr>
          <p:cNvPr id="7" name="Rectangle 6">
            <a:extLst>
              <a:ext uri="{FF2B5EF4-FFF2-40B4-BE49-F238E27FC236}">
                <a16:creationId xmlns:a16="http://schemas.microsoft.com/office/drawing/2014/main" id="{BC07CBFB-FFE2-56E3-C763-F5DA281A1820}"/>
              </a:ext>
            </a:extLst>
          </p:cNvPr>
          <p:cNvSpPr/>
          <p:nvPr/>
        </p:nvSpPr>
        <p:spPr>
          <a:xfrm>
            <a:off x="1142999" y="6127748"/>
            <a:ext cx="7746999" cy="3667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spcBef>
                <a:spcPts val="1500"/>
              </a:spcBef>
            </a:pPr>
            <a:r>
              <a:rPr lang="en-GB" sz="3600" b="1" dirty="0">
                <a:cs typeface="Arial"/>
              </a:rPr>
              <a:t>Where?</a:t>
            </a:r>
            <a:endParaRPr lang="en-US" sz="3600" dirty="0">
              <a:solidFill>
                <a:srgbClr val="003978"/>
              </a:solidFill>
              <a:cs typeface="Arial"/>
            </a:endParaRPr>
          </a:p>
          <a:p>
            <a:pPr marL="428625" indent="-428625">
              <a:spcBef>
                <a:spcPts val="1500"/>
              </a:spcBef>
              <a:buFont typeface="Arial"/>
              <a:buChar char="•"/>
            </a:pPr>
            <a:r>
              <a:rPr lang="en-GB" sz="2700" dirty="0">
                <a:cs typeface="Arial"/>
              </a:rPr>
              <a:t>Find the right platforms that work for your audience</a:t>
            </a:r>
            <a:endParaRPr lang="en-US" sz="2700">
              <a:solidFill>
                <a:srgbClr val="003978"/>
              </a:solidFill>
              <a:cs typeface="Arial"/>
            </a:endParaRPr>
          </a:p>
          <a:p>
            <a:pPr marL="428625" indent="-428625">
              <a:spcBef>
                <a:spcPts val="1500"/>
              </a:spcBef>
              <a:buFont typeface="Arial"/>
              <a:buChar char="•"/>
            </a:pPr>
            <a:r>
              <a:rPr lang="en-GB" sz="2700" dirty="0">
                <a:cs typeface="Arial"/>
              </a:rPr>
              <a:t>Not all posts work for all platforms – for example, a post relevant on LinkedIn may not be relevant to your Instagram audience</a:t>
            </a:r>
          </a:p>
        </p:txBody>
      </p:sp>
      <p:sp>
        <p:nvSpPr>
          <p:cNvPr id="8" name="Rectangle 7">
            <a:extLst>
              <a:ext uri="{FF2B5EF4-FFF2-40B4-BE49-F238E27FC236}">
                <a16:creationId xmlns:a16="http://schemas.microsoft.com/office/drawing/2014/main" id="{7A875841-7FCA-A83A-6E03-6A32EFD14052}"/>
              </a:ext>
            </a:extLst>
          </p:cNvPr>
          <p:cNvSpPr/>
          <p:nvPr/>
        </p:nvSpPr>
        <p:spPr>
          <a:xfrm>
            <a:off x="9270999" y="2174874"/>
            <a:ext cx="7746999" cy="3667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spcBef>
                <a:spcPts val="1500"/>
              </a:spcBef>
            </a:pPr>
            <a:r>
              <a:rPr lang="en-GB" sz="3600" b="1" dirty="0">
                <a:solidFill>
                  <a:schemeClr val="bg1"/>
                </a:solidFill>
                <a:cs typeface="Arial"/>
              </a:rPr>
              <a:t>What?</a:t>
            </a:r>
            <a:endParaRPr lang="en-US" sz="3600">
              <a:solidFill>
                <a:schemeClr val="bg1"/>
              </a:solidFill>
              <a:cs typeface="Arial"/>
            </a:endParaRPr>
          </a:p>
          <a:p>
            <a:pPr marL="428625" indent="-428625">
              <a:spcBef>
                <a:spcPts val="1500"/>
              </a:spcBef>
              <a:buFont typeface="Arial"/>
              <a:buChar char="•"/>
            </a:pPr>
            <a:r>
              <a:rPr lang="en-GB" sz="2700" dirty="0">
                <a:solidFill>
                  <a:schemeClr val="bg1"/>
                </a:solidFill>
                <a:cs typeface="Arial"/>
              </a:rPr>
              <a:t>The chance of your post catching someone's attention is increased when you use visuals, such as imagery or videos</a:t>
            </a:r>
            <a:endParaRPr lang="en-US" sz="2700">
              <a:solidFill>
                <a:schemeClr val="bg1"/>
              </a:solidFill>
              <a:cs typeface="Arial"/>
            </a:endParaRPr>
          </a:p>
          <a:p>
            <a:pPr marL="428625" indent="-428625">
              <a:spcBef>
                <a:spcPts val="1500"/>
              </a:spcBef>
              <a:buFont typeface="Arial"/>
              <a:buChar char="•"/>
            </a:pPr>
            <a:r>
              <a:rPr lang="en-GB" sz="2700" dirty="0">
                <a:solidFill>
                  <a:schemeClr val="bg1"/>
                </a:solidFill>
                <a:cs typeface="Arial"/>
              </a:rPr>
              <a:t>Video is popular right now – particularly among young people!</a:t>
            </a:r>
            <a:endParaRPr lang="en-US" sz="2700" dirty="0">
              <a:solidFill>
                <a:schemeClr val="bg1"/>
              </a:solidFill>
              <a:cs typeface="Arial"/>
            </a:endParaRPr>
          </a:p>
        </p:txBody>
      </p:sp>
      <p:sp>
        <p:nvSpPr>
          <p:cNvPr id="9" name="Rectangle 8">
            <a:extLst>
              <a:ext uri="{FF2B5EF4-FFF2-40B4-BE49-F238E27FC236}">
                <a16:creationId xmlns:a16="http://schemas.microsoft.com/office/drawing/2014/main" id="{283D0067-5A1B-BA2F-20B9-903D4DD4E046}"/>
              </a:ext>
            </a:extLst>
          </p:cNvPr>
          <p:cNvSpPr/>
          <p:nvPr/>
        </p:nvSpPr>
        <p:spPr>
          <a:xfrm>
            <a:off x="9271001" y="6127749"/>
            <a:ext cx="7746999" cy="3667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spcBef>
                <a:spcPts val="1500"/>
              </a:spcBef>
            </a:pPr>
            <a:r>
              <a:rPr lang="en-GB" sz="3600" b="1" dirty="0">
                <a:ea typeface="+mn-lt"/>
                <a:cs typeface="+mn-lt"/>
              </a:rPr>
              <a:t>When?</a:t>
            </a:r>
            <a:endParaRPr lang="en-US" sz="3600" dirty="0">
              <a:solidFill>
                <a:srgbClr val="003978"/>
              </a:solidFill>
              <a:cs typeface="Arial"/>
            </a:endParaRPr>
          </a:p>
          <a:p>
            <a:pPr marL="428625" indent="-428625">
              <a:spcBef>
                <a:spcPts val="1500"/>
              </a:spcBef>
              <a:buFont typeface="Arial"/>
              <a:buChar char="•"/>
            </a:pPr>
            <a:r>
              <a:rPr lang="en-GB" sz="2700" dirty="0">
                <a:ea typeface="+mn-lt"/>
                <a:cs typeface="+mn-lt"/>
              </a:rPr>
              <a:t>Keep post time consistent across all platforms– consider what time your audience is most active</a:t>
            </a:r>
            <a:endParaRPr lang="en-US" sz="2700" dirty="0" err="1">
              <a:solidFill>
                <a:srgbClr val="003978"/>
              </a:solidFill>
              <a:cs typeface="Arial"/>
            </a:endParaRPr>
          </a:p>
          <a:p>
            <a:pPr marL="428625" indent="-428625">
              <a:spcBef>
                <a:spcPts val="1500"/>
              </a:spcBef>
              <a:buFont typeface="Arial"/>
              <a:buChar char="•"/>
            </a:pPr>
            <a:r>
              <a:rPr lang="en-GB" sz="2700" dirty="0">
                <a:ea typeface="+mn-lt"/>
                <a:cs typeface="+mn-lt"/>
              </a:rPr>
              <a:t>Ideally, post on each platform 3-5 times per week. If content is limited, ensure you post no less than once.</a:t>
            </a:r>
            <a:endParaRPr lang="en-US" sz="2700" dirty="0">
              <a:solidFill>
                <a:srgbClr val="003978"/>
              </a:solidFill>
              <a:ea typeface="+mn-lt"/>
              <a:cs typeface="+mn-lt"/>
            </a:endParaRPr>
          </a:p>
        </p:txBody>
      </p:sp>
    </p:spTree>
    <p:extLst>
      <p:ext uri="{BB962C8B-B14F-4D97-AF65-F5344CB8AC3E}">
        <p14:creationId xmlns:p14="http://schemas.microsoft.com/office/powerpoint/2010/main" val="738681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7794E-25AD-B74B-B342-36F19F4E7F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3A6AE1-E115-4401-0BED-CC11964F6ED2}"/>
              </a:ext>
            </a:extLst>
          </p:cNvPr>
          <p:cNvSpPr>
            <a:spLocks noGrp="1"/>
          </p:cNvSpPr>
          <p:nvPr>
            <p:ph type="title"/>
          </p:nvPr>
        </p:nvSpPr>
        <p:spPr/>
        <p:txBody>
          <a:bodyPr>
            <a:normAutofit/>
          </a:bodyPr>
          <a:lstStyle/>
          <a:p>
            <a:r>
              <a:rPr lang="en-GB" sz="3600" dirty="0">
                <a:cs typeface="Arial"/>
              </a:rPr>
              <a:t>Analytics </a:t>
            </a:r>
            <a:endParaRPr lang="en-US" sz="3600" dirty="0"/>
          </a:p>
        </p:txBody>
      </p:sp>
      <p:pic>
        <p:nvPicPr>
          <p:cNvPr id="3" name="Picture 2" descr="A magnifying glass over a graph&#10;&#10;AI-generated content may be incorrect.">
            <a:extLst>
              <a:ext uri="{FF2B5EF4-FFF2-40B4-BE49-F238E27FC236}">
                <a16:creationId xmlns:a16="http://schemas.microsoft.com/office/drawing/2014/main" id="{8993C407-BFE7-FF5A-9956-D39490AEE585}"/>
              </a:ext>
            </a:extLst>
          </p:cNvPr>
          <p:cNvPicPr>
            <a:picLocks noChangeAspect="1"/>
          </p:cNvPicPr>
          <p:nvPr/>
        </p:nvPicPr>
        <p:blipFill>
          <a:blip r:embed="rId2"/>
          <a:stretch>
            <a:fillRect/>
          </a:stretch>
        </p:blipFill>
        <p:spPr>
          <a:xfrm>
            <a:off x="11062991" y="5143499"/>
            <a:ext cx="6163269" cy="4111626"/>
          </a:xfrm>
          <a:prstGeom prst="rect">
            <a:avLst/>
          </a:prstGeom>
        </p:spPr>
      </p:pic>
      <p:sp>
        <p:nvSpPr>
          <p:cNvPr id="8" name="Content Placeholder 1">
            <a:extLst>
              <a:ext uri="{FF2B5EF4-FFF2-40B4-BE49-F238E27FC236}">
                <a16:creationId xmlns:a16="http://schemas.microsoft.com/office/drawing/2014/main" id="{3FB17F7C-81C4-253F-1822-6F954635BA81}"/>
              </a:ext>
            </a:extLst>
          </p:cNvPr>
          <p:cNvSpPr>
            <a:spLocks noGrp="1"/>
          </p:cNvSpPr>
          <p:nvPr>
            <p:ph sz="half" idx="1"/>
          </p:nvPr>
        </p:nvSpPr>
        <p:spPr>
          <a:xfrm>
            <a:off x="719138" y="2738438"/>
            <a:ext cx="15773400" cy="6367462"/>
          </a:xfrm>
        </p:spPr>
        <p:txBody>
          <a:bodyPr lIns="137160" tIns="68580" rIns="137160" bIns="68580" anchor="t"/>
          <a:lstStyle/>
          <a:p>
            <a:pPr marL="0" indent="0">
              <a:lnSpc>
                <a:spcPct val="100000"/>
              </a:lnSpc>
              <a:buNone/>
            </a:pPr>
            <a:r>
              <a:rPr lang="en-GB" sz="3600" b="1" dirty="0">
                <a:cs typeface="Arial" panose="020B0604020202020204"/>
              </a:rPr>
              <a:t>Why it’s a good idea to investigate your analytics:</a:t>
            </a:r>
            <a:endParaRPr lang="en-US" dirty="0"/>
          </a:p>
          <a:p>
            <a:pPr marL="428625" indent="-428625">
              <a:lnSpc>
                <a:spcPct val="100000"/>
              </a:lnSpc>
            </a:pPr>
            <a:r>
              <a:rPr lang="en-GB" dirty="0">
                <a:cs typeface="Arial" panose="020B0604020202020204"/>
              </a:rPr>
              <a:t>You might be surprised by what resonates most with your audience</a:t>
            </a:r>
          </a:p>
          <a:p>
            <a:pPr marL="428625" indent="-428625">
              <a:lnSpc>
                <a:spcPct val="100000"/>
              </a:lnSpc>
            </a:pPr>
            <a:r>
              <a:rPr lang="en-GB" dirty="0">
                <a:cs typeface="Arial" panose="020B0604020202020204"/>
              </a:rPr>
              <a:t>You can post less of the content types that your audience don't engage with</a:t>
            </a:r>
          </a:p>
          <a:p>
            <a:pPr marL="428625" indent="-428625">
              <a:lnSpc>
                <a:spcPct val="100000"/>
              </a:lnSpc>
            </a:pPr>
            <a:r>
              <a:rPr lang="en-GB" dirty="0">
                <a:cs typeface="Arial" panose="020B0604020202020204"/>
              </a:rPr>
              <a:t>You can use the data to create a strategy </a:t>
            </a:r>
          </a:p>
          <a:p>
            <a:pPr marL="428625" indent="-428625">
              <a:lnSpc>
                <a:spcPct val="100000"/>
              </a:lnSpc>
            </a:pPr>
            <a:endParaRPr lang="en-GB" dirty="0">
              <a:cs typeface="Arial" panose="020B0604020202020204"/>
            </a:endParaRPr>
          </a:p>
        </p:txBody>
      </p:sp>
    </p:spTree>
    <p:extLst>
      <p:ext uri="{BB962C8B-B14F-4D97-AF65-F5344CB8AC3E}">
        <p14:creationId xmlns:p14="http://schemas.microsoft.com/office/powerpoint/2010/main" val="177564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5B618-837E-892B-AC43-38A863BA711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8E84D-86FE-E022-7923-2178D6C54109}"/>
              </a:ext>
            </a:extLst>
          </p:cNvPr>
          <p:cNvSpPr>
            <a:spLocks noGrp="1"/>
          </p:cNvSpPr>
          <p:nvPr>
            <p:ph sz="half" idx="1"/>
          </p:nvPr>
        </p:nvSpPr>
        <p:spPr>
          <a:xfrm>
            <a:off x="719138" y="2738438"/>
            <a:ext cx="8417169" cy="5726988"/>
          </a:xfrm>
        </p:spPr>
        <p:txBody>
          <a:bodyPr lIns="137160" tIns="68580" rIns="137160" bIns="68580" anchor="t"/>
          <a:lstStyle/>
          <a:p>
            <a:pPr>
              <a:lnSpc>
                <a:spcPct val="100000"/>
              </a:lnSpc>
            </a:pPr>
            <a:r>
              <a:rPr lang="en-GB" dirty="0">
                <a:cs typeface="Arial"/>
              </a:rPr>
              <a:t>Consistency is key</a:t>
            </a:r>
            <a:endParaRPr lang="en-US" dirty="0"/>
          </a:p>
          <a:p>
            <a:pPr>
              <a:lnSpc>
                <a:spcPct val="100000"/>
              </a:lnSpc>
            </a:pPr>
            <a:r>
              <a:rPr lang="en-GB" dirty="0">
                <a:cs typeface="Arial"/>
              </a:rPr>
              <a:t>Proof before you post</a:t>
            </a:r>
          </a:p>
          <a:p>
            <a:pPr>
              <a:lnSpc>
                <a:spcPct val="100000"/>
              </a:lnSpc>
            </a:pPr>
            <a:r>
              <a:rPr lang="en-GB" dirty="0">
                <a:cs typeface="Arial"/>
              </a:rPr>
              <a:t>Limit hashtags </a:t>
            </a:r>
          </a:p>
          <a:p>
            <a:pPr>
              <a:lnSpc>
                <a:spcPct val="100000"/>
              </a:lnSpc>
            </a:pPr>
            <a:r>
              <a:rPr lang="en-GB" dirty="0">
                <a:cs typeface="Arial"/>
              </a:rPr>
              <a:t>Add links into </a:t>
            </a:r>
            <a:r>
              <a:rPr lang="en-GB" dirty="0" err="1">
                <a:cs typeface="Arial"/>
              </a:rPr>
              <a:t>LinkTree</a:t>
            </a:r>
            <a:r>
              <a:rPr lang="en-GB" dirty="0">
                <a:cs typeface="Arial"/>
              </a:rPr>
              <a:t> (Instagram)</a:t>
            </a:r>
          </a:p>
          <a:p>
            <a:pPr>
              <a:lnSpc>
                <a:spcPct val="100000"/>
              </a:lnSpc>
            </a:pPr>
            <a:r>
              <a:rPr lang="en-GB" dirty="0">
                <a:cs typeface="Arial"/>
              </a:rPr>
              <a:t>Check you have image permissions and credit the owner</a:t>
            </a:r>
          </a:p>
          <a:p>
            <a:pPr>
              <a:lnSpc>
                <a:spcPct val="100000"/>
              </a:lnSpc>
            </a:pPr>
            <a:r>
              <a:rPr lang="en-GB" dirty="0">
                <a:cs typeface="Arial"/>
              </a:rPr>
              <a:t>Create a brand hashtag that goes on every post (Eg: #PortOfLondon or #ActiveThames)</a:t>
            </a:r>
          </a:p>
        </p:txBody>
      </p:sp>
      <p:sp>
        <p:nvSpPr>
          <p:cNvPr id="4" name="Title 3">
            <a:extLst>
              <a:ext uri="{FF2B5EF4-FFF2-40B4-BE49-F238E27FC236}">
                <a16:creationId xmlns:a16="http://schemas.microsoft.com/office/drawing/2014/main" id="{6368C0DF-D4B8-4A8F-1025-357E22198E7C}"/>
              </a:ext>
            </a:extLst>
          </p:cNvPr>
          <p:cNvSpPr>
            <a:spLocks noGrp="1"/>
          </p:cNvSpPr>
          <p:nvPr>
            <p:ph type="title"/>
          </p:nvPr>
        </p:nvSpPr>
        <p:spPr/>
        <p:txBody>
          <a:bodyPr>
            <a:normAutofit/>
          </a:bodyPr>
          <a:lstStyle/>
          <a:p>
            <a:r>
              <a:rPr lang="en-GB" sz="3600" dirty="0">
                <a:cs typeface="Arial"/>
              </a:rPr>
              <a:t>Top Tips </a:t>
            </a:r>
            <a:endParaRPr lang="en-US" sz="3600" dirty="0"/>
          </a:p>
        </p:txBody>
      </p:sp>
      <p:pic>
        <p:nvPicPr>
          <p:cNvPr id="5" name="Graphic 4" descr="Graph and note paper pads with pencil">
            <a:extLst>
              <a:ext uri="{FF2B5EF4-FFF2-40B4-BE49-F238E27FC236}">
                <a16:creationId xmlns:a16="http://schemas.microsoft.com/office/drawing/2014/main" id="{C948ECCA-2B65-CABB-F241-36DDD50642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30962" y="2168769"/>
            <a:ext cx="6858000" cy="6858000"/>
          </a:xfrm>
          <a:prstGeom prst="rect">
            <a:avLst/>
          </a:prstGeom>
        </p:spPr>
      </p:pic>
    </p:spTree>
    <p:extLst>
      <p:ext uri="{BB962C8B-B14F-4D97-AF65-F5344CB8AC3E}">
        <p14:creationId xmlns:p14="http://schemas.microsoft.com/office/powerpoint/2010/main" val="322675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EA456-70CD-6B17-C50D-FEF2076A37E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E08EE1-0A04-FD55-D909-E3CA78D10D6E}"/>
              </a:ext>
            </a:extLst>
          </p:cNvPr>
          <p:cNvSpPr>
            <a:spLocks noGrp="1"/>
          </p:cNvSpPr>
          <p:nvPr>
            <p:ph sz="half" idx="1"/>
          </p:nvPr>
        </p:nvSpPr>
        <p:spPr>
          <a:xfrm>
            <a:off x="719138" y="2738438"/>
            <a:ext cx="8417169" cy="5726988"/>
          </a:xfrm>
        </p:spPr>
        <p:txBody>
          <a:bodyPr lIns="137160" tIns="68580" rIns="137160" bIns="68580" anchor="t"/>
          <a:lstStyle/>
          <a:p>
            <a:pPr marL="0" indent="0">
              <a:buNone/>
            </a:pPr>
            <a:r>
              <a:rPr lang="en-GB" sz="3000" b="1" dirty="0">
                <a:cs typeface="Arial" panose="020B0604020202020204"/>
              </a:rPr>
              <a:t>Use AI wisely - </a:t>
            </a:r>
            <a:r>
              <a:rPr lang="en-GB" sz="3000" b="1" dirty="0">
                <a:ea typeface="+mn-lt"/>
                <a:cs typeface="+mn-lt"/>
              </a:rPr>
              <a:t>it is a great spellchecker but shouldn’t be used for writing everything!</a:t>
            </a:r>
            <a:endParaRPr lang="en-GB" sz="3000" b="1" dirty="0">
              <a:cs typeface="Arial" panose="020B0604020202020204"/>
            </a:endParaRPr>
          </a:p>
          <a:p>
            <a:pPr marL="0" indent="0">
              <a:buNone/>
            </a:pPr>
            <a:endParaRPr lang="en-GB" dirty="0">
              <a:cs typeface="Arial"/>
            </a:endParaRPr>
          </a:p>
          <a:p>
            <a:pPr marL="0" indent="0">
              <a:buNone/>
            </a:pPr>
            <a:r>
              <a:rPr lang="en-GB" dirty="0">
                <a:cs typeface="Arial"/>
              </a:rPr>
              <a:t>Look out for...</a:t>
            </a:r>
            <a:endParaRPr lang="en-GB" dirty="0"/>
          </a:p>
          <a:p>
            <a:r>
              <a:rPr lang="en-GB" dirty="0">
                <a:cs typeface="Arial" panose="020B0604020202020204"/>
              </a:rPr>
              <a:t>American language or spellings</a:t>
            </a:r>
          </a:p>
          <a:p>
            <a:r>
              <a:rPr lang="en-GB" dirty="0">
                <a:cs typeface="Arial" panose="020B0604020202020204"/>
              </a:rPr>
              <a:t>Too many hashtags</a:t>
            </a:r>
          </a:p>
          <a:p>
            <a:r>
              <a:rPr lang="en-GB" dirty="0">
                <a:cs typeface="Arial" panose="020B0604020202020204"/>
              </a:rPr>
              <a:t>The EM dash</a:t>
            </a:r>
          </a:p>
          <a:p>
            <a:r>
              <a:rPr lang="en-GB" dirty="0">
                <a:cs typeface="Arial" panose="020B0604020202020204"/>
              </a:rPr>
              <a:t>Incorrect information – AI sometimes adds to your content!</a:t>
            </a:r>
          </a:p>
          <a:p>
            <a:r>
              <a:rPr lang="en-GB" dirty="0">
                <a:cs typeface="Arial" panose="020B0604020202020204"/>
              </a:rPr>
              <a:t>Excessive emojis and word capitalisation</a:t>
            </a:r>
          </a:p>
          <a:p>
            <a:r>
              <a:rPr lang="en-GB" dirty="0">
                <a:cs typeface="Arial" panose="020B0604020202020204"/>
              </a:rPr>
              <a:t>Losing the human touch </a:t>
            </a:r>
          </a:p>
          <a:p>
            <a:pPr marL="0" indent="0">
              <a:buNone/>
            </a:pPr>
            <a:br>
              <a:rPr lang="en-GB" dirty="0">
                <a:cs typeface="Arial" panose="020B0604020202020204"/>
              </a:rPr>
            </a:br>
            <a:endParaRPr lang="en-GB" dirty="0">
              <a:cs typeface="Arial" panose="020B0604020202020204"/>
            </a:endParaRPr>
          </a:p>
        </p:txBody>
      </p:sp>
      <p:sp>
        <p:nvSpPr>
          <p:cNvPr id="4" name="Title 3">
            <a:extLst>
              <a:ext uri="{FF2B5EF4-FFF2-40B4-BE49-F238E27FC236}">
                <a16:creationId xmlns:a16="http://schemas.microsoft.com/office/drawing/2014/main" id="{650812DC-9E07-762F-718F-8B2981901F6B}"/>
              </a:ext>
            </a:extLst>
          </p:cNvPr>
          <p:cNvSpPr>
            <a:spLocks noGrp="1"/>
          </p:cNvSpPr>
          <p:nvPr>
            <p:ph type="title"/>
          </p:nvPr>
        </p:nvSpPr>
        <p:spPr/>
        <p:txBody>
          <a:bodyPr>
            <a:normAutofit/>
          </a:bodyPr>
          <a:lstStyle/>
          <a:p>
            <a:r>
              <a:rPr lang="en-GB" sz="3600" dirty="0">
                <a:cs typeface="Arial"/>
              </a:rPr>
              <a:t>AI Tools Guidance </a:t>
            </a:r>
            <a:endParaRPr lang="en-US" sz="3600" dirty="0"/>
          </a:p>
        </p:txBody>
      </p:sp>
      <p:pic>
        <p:nvPicPr>
          <p:cNvPr id="3" name="Picture 2" descr="A screenshot of a social media post&#10;&#10;AI-generated content may be incorrect.">
            <a:extLst>
              <a:ext uri="{FF2B5EF4-FFF2-40B4-BE49-F238E27FC236}">
                <a16:creationId xmlns:a16="http://schemas.microsoft.com/office/drawing/2014/main" id="{56C77FC3-24C4-92D6-47B1-1E37C3738C6B}"/>
              </a:ext>
            </a:extLst>
          </p:cNvPr>
          <p:cNvPicPr>
            <a:picLocks noChangeAspect="1"/>
          </p:cNvPicPr>
          <p:nvPr/>
        </p:nvPicPr>
        <p:blipFill>
          <a:blip r:embed="rId2"/>
          <a:srcRect r="1169" b="1015"/>
          <a:stretch>
            <a:fillRect/>
          </a:stretch>
        </p:blipFill>
        <p:spPr>
          <a:xfrm>
            <a:off x="9163727" y="6591300"/>
            <a:ext cx="8670009" cy="2856777"/>
          </a:xfrm>
          <a:prstGeom prst="rect">
            <a:avLst/>
          </a:prstGeom>
        </p:spPr>
      </p:pic>
      <p:sp>
        <p:nvSpPr>
          <p:cNvPr id="6" name="Oval 5">
            <a:extLst>
              <a:ext uri="{FF2B5EF4-FFF2-40B4-BE49-F238E27FC236}">
                <a16:creationId xmlns:a16="http://schemas.microsoft.com/office/drawing/2014/main" id="{E9DFCB0A-7B89-1EF9-1128-7B1371881C89}"/>
              </a:ext>
            </a:extLst>
          </p:cNvPr>
          <p:cNvSpPr/>
          <p:nvPr/>
        </p:nvSpPr>
        <p:spPr>
          <a:xfrm>
            <a:off x="14173200" y="3695700"/>
            <a:ext cx="3014663" cy="30203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GB" sz="2700" dirty="0">
                <a:cs typeface="Arial"/>
              </a:rPr>
              <a:t>Here's an example of a bad post written by AI</a:t>
            </a:r>
            <a:endParaRPr lang="en-GB" sz="2700" dirty="0"/>
          </a:p>
        </p:txBody>
      </p:sp>
    </p:spTree>
    <p:extLst>
      <p:ext uri="{BB962C8B-B14F-4D97-AF65-F5344CB8AC3E}">
        <p14:creationId xmlns:p14="http://schemas.microsoft.com/office/powerpoint/2010/main" val="3574981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854531"/>
            <a:ext cx="3686982" cy="1315187"/>
          </a:xfrm>
          <a:custGeom>
            <a:avLst/>
            <a:gdLst/>
            <a:ahLst/>
            <a:cxnLst/>
            <a:rect l="l" t="t" r="r" b="b"/>
            <a:pathLst>
              <a:path w="3686982" h="1315187">
                <a:moveTo>
                  <a:pt x="0" y="0"/>
                </a:moveTo>
                <a:lnTo>
                  <a:pt x="3686982" y="0"/>
                </a:lnTo>
                <a:lnTo>
                  <a:pt x="3686982" y="1315187"/>
                </a:lnTo>
                <a:lnTo>
                  <a:pt x="0" y="1315187"/>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362694" y="5334000"/>
            <a:ext cx="11277489" cy="2743768"/>
          </a:xfrm>
          <a:prstGeom prst="rect">
            <a:avLst/>
          </a:prstGeom>
        </p:spPr>
        <p:txBody>
          <a:bodyPr lIns="0" tIns="0" rIns="0" bIns="0" rtlCol="0" anchor="t">
            <a:spAutoFit/>
          </a:bodyPr>
          <a:lstStyle/>
          <a:p>
            <a:pPr algn="l">
              <a:lnSpc>
                <a:spcPts val="10522"/>
              </a:lnSpc>
            </a:pPr>
            <a:r>
              <a:rPr lang="en-US" sz="10522" b="1">
                <a:solidFill>
                  <a:srgbClr val="211B41"/>
                </a:solidFill>
                <a:latin typeface="Amatic SC Bold"/>
                <a:ea typeface="Amatic SC Bold"/>
                <a:cs typeface="Amatic SC Bold"/>
                <a:sym typeface="Amatic SC Bold"/>
              </a:rPr>
              <a:t>THE IMPORTANCE OF A SAFEGUARDING CULTURE</a:t>
            </a:r>
          </a:p>
        </p:txBody>
      </p:sp>
      <p:sp>
        <p:nvSpPr>
          <p:cNvPr id="4" name="Freeform 4"/>
          <p:cNvSpPr/>
          <p:nvPr/>
        </p:nvSpPr>
        <p:spPr>
          <a:xfrm>
            <a:off x="4837602" y="2577070"/>
            <a:ext cx="1944198" cy="2033030"/>
          </a:xfrm>
          <a:custGeom>
            <a:avLst/>
            <a:gdLst/>
            <a:ahLst/>
            <a:cxnLst/>
            <a:rect l="l" t="t" r="r" b="b"/>
            <a:pathLst>
              <a:path w="1458851" h="1854866">
                <a:moveTo>
                  <a:pt x="0" y="0"/>
                </a:moveTo>
                <a:lnTo>
                  <a:pt x="1458851" y="0"/>
                </a:lnTo>
                <a:lnTo>
                  <a:pt x="1458851" y="1854866"/>
                </a:lnTo>
                <a:lnTo>
                  <a:pt x="0" y="1854866"/>
                </a:lnTo>
                <a:lnTo>
                  <a:pt x="0" y="0"/>
                </a:lnTo>
                <a:close/>
              </a:path>
            </a:pathLst>
          </a:custGeom>
          <a:blipFill>
            <a:blip r:embed="rId3"/>
            <a:stretch>
              <a:fillRect/>
            </a:stretch>
          </a:blipFill>
        </p:spPr>
        <p:txBody>
          <a:bodyPr/>
          <a:lstStyle/>
          <a:p>
            <a:endParaRPr lang="en-GB"/>
          </a:p>
        </p:txBody>
      </p:sp>
      <p:sp>
        <p:nvSpPr>
          <p:cNvPr id="5" name="Freeform 5"/>
          <p:cNvSpPr/>
          <p:nvPr/>
        </p:nvSpPr>
        <p:spPr>
          <a:xfrm rot="1049584">
            <a:off x="8866032" y="1147648"/>
            <a:ext cx="8404535" cy="8062625"/>
          </a:xfrm>
          <a:custGeom>
            <a:avLst/>
            <a:gdLst/>
            <a:ahLst/>
            <a:cxnLst/>
            <a:rect l="l" t="t" r="r" b="b"/>
            <a:pathLst>
              <a:path w="12863353" h="11657414">
                <a:moveTo>
                  <a:pt x="0" y="0"/>
                </a:moveTo>
                <a:lnTo>
                  <a:pt x="12863353" y="0"/>
                </a:lnTo>
                <a:lnTo>
                  <a:pt x="12863353" y="11657414"/>
                </a:lnTo>
                <a:lnTo>
                  <a:pt x="0" y="11657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41776" y="435276"/>
            <a:ext cx="1639165" cy="150862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89C86C"/>
              </a:solidFill>
              <a:prstDash val="solid"/>
              <a:miter/>
            </a:ln>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345261" y="-63446"/>
            <a:ext cx="1286950" cy="12869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4192"/>
            </a:solidFill>
          </p:spPr>
          <p:txBody>
            <a:bodyPr/>
            <a:lstStyle/>
            <a:p>
              <a:endParaRPr lang="en-GB"/>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5033401" y="9031431"/>
            <a:ext cx="2773666" cy="989397"/>
          </a:xfrm>
          <a:custGeom>
            <a:avLst/>
            <a:gdLst/>
            <a:ahLst/>
            <a:cxnLst/>
            <a:rect l="l" t="t" r="r" b="b"/>
            <a:pathLst>
              <a:path w="2773666" h="989397">
                <a:moveTo>
                  <a:pt x="0" y="0"/>
                </a:moveTo>
                <a:lnTo>
                  <a:pt x="2773667" y="0"/>
                </a:lnTo>
                <a:lnTo>
                  <a:pt x="2773667" y="989397"/>
                </a:lnTo>
                <a:lnTo>
                  <a:pt x="0" y="989397"/>
                </a:lnTo>
                <a:lnTo>
                  <a:pt x="0" y="0"/>
                </a:lnTo>
                <a:close/>
              </a:path>
            </a:pathLst>
          </a:custGeom>
          <a:blipFill>
            <a:blip r:embed="rId2"/>
            <a:stretch>
              <a:fillRect/>
            </a:stretch>
          </a:blipFill>
        </p:spPr>
        <p:txBody>
          <a:bodyPr/>
          <a:lstStyle/>
          <a:p>
            <a:endParaRPr lang="en-GB"/>
          </a:p>
        </p:txBody>
      </p:sp>
      <p:grpSp>
        <p:nvGrpSpPr>
          <p:cNvPr id="9" name="Group 9"/>
          <p:cNvGrpSpPr/>
          <p:nvPr/>
        </p:nvGrpSpPr>
        <p:grpSpPr>
          <a:xfrm>
            <a:off x="2341883" y="6730525"/>
            <a:ext cx="13372086" cy="1872475"/>
            <a:chOff x="0" y="0"/>
            <a:chExt cx="2705055" cy="378785"/>
          </a:xfrm>
        </p:grpSpPr>
        <p:sp>
          <p:nvSpPr>
            <p:cNvPr id="10" name="Freeform 10"/>
            <p:cNvSpPr/>
            <p:nvPr/>
          </p:nvSpPr>
          <p:spPr>
            <a:xfrm>
              <a:off x="0" y="0"/>
              <a:ext cx="2705055" cy="378785"/>
            </a:xfrm>
            <a:custGeom>
              <a:avLst/>
              <a:gdLst/>
              <a:ahLst/>
              <a:cxnLst/>
              <a:rect l="l" t="t" r="r" b="b"/>
              <a:pathLst>
                <a:path w="2705055" h="378785">
                  <a:moveTo>
                    <a:pt x="0" y="0"/>
                  </a:moveTo>
                  <a:lnTo>
                    <a:pt x="2705055" y="0"/>
                  </a:lnTo>
                  <a:lnTo>
                    <a:pt x="2705055" y="378785"/>
                  </a:lnTo>
                  <a:lnTo>
                    <a:pt x="0" y="378785"/>
                  </a:lnTo>
                  <a:close/>
                </a:path>
              </a:pathLst>
            </a:custGeom>
            <a:solidFill>
              <a:srgbClr val="211B41"/>
            </a:solidFill>
          </p:spPr>
          <p:txBody>
            <a:bodyPr/>
            <a:lstStyle/>
            <a:p>
              <a:endParaRPr lang="en-GB"/>
            </a:p>
          </p:txBody>
        </p:sp>
        <p:sp>
          <p:nvSpPr>
            <p:cNvPr id="11" name="TextBox 11"/>
            <p:cNvSpPr txBox="1"/>
            <p:nvPr/>
          </p:nvSpPr>
          <p:spPr>
            <a:xfrm>
              <a:off x="0" y="-38100"/>
              <a:ext cx="2705055" cy="41688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5193002" y="1503024"/>
            <a:ext cx="8213427" cy="1631465"/>
          </a:xfrm>
          <a:prstGeom prst="rect">
            <a:avLst/>
          </a:prstGeom>
        </p:spPr>
        <p:txBody>
          <a:bodyPr lIns="0" tIns="0" rIns="0" bIns="0" rtlCol="0" anchor="t">
            <a:spAutoFit/>
          </a:bodyPr>
          <a:lstStyle/>
          <a:p>
            <a:pPr algn="l">
              <a:lnSpc>
                <a:spcPts val="13325"/>
              </a:lnSpc>
              <a:spcBef>
                <a:spcPct val="0"/>
              </a:spcBef>
            </a:pPr>
            <a:r>
              <a:rPr lang="en-US" sz="9517" b="1">
                <a:solidFill>
                  <a:srgbClr val="211B41"/>
                </a:solidFill>
                <a:latin typeface="Amatic SC Bold"/>
                <a:ea typeface="Amatic SC Bold"/>
                <a:cs typeface="Amatic SC Bold"/>
                <a:sym typeface="Amatic SC Bold"/>
              </a:rPr>
              <a:t>safeguarding essentials</a:t>
            </a:r>
          </a:p>
        </p:txBody>
      </p:sp>
      <p:sp>
        <p:nvSpPr>
          <p:cNvPr id="13" name="TextBox 13"/>
          <p:cNvSpPr txBox="1"/>
          <p:nvPr/>
        </p:nvSpPr>
        <p:spPr>
          <a:xfrm>
            <a:off x="2956037" y="2972564"/>
            <a:ext cx="2274142" cy="1414991"/>
          </a:xfrm>
          <a:prstGeom prst="rect">
            <a:avLst/>
          </a:prstGeom>
        </p:spPr>
        <p:txBody>
          <a:bodyPr lIns="0" tIns="0" rIns="0" bIns="0" rtlCol="0" anchor="t">
            <a:spAutoFit/>
          </a:bodyPr>
          <a:lstStyle/>
          <a:p>
            <a:pPr algn="ctr">
              <a:lnSpc>
                <a:spcPts val="11548"/>
              </a:lnSpc>
              <a:spcBef>
                <a:spcPct val="0"/>
              </a:spcBef>
            </a:pPr>
            <a:r>
              <a:rPr lang="en-US" sz="8248" b="1">
                <a:solidFill>
                  <a:srgbClr val="7F3F98"/>
                </a:solidFill>
                <a:latin typeface="Amatic SC Bold"/>
                <a:ea typeface="Amatic SC Bold"/>
                <a:cs typeface="Amatic SC Bold"/>
                <a:sym typeface="Amatic SC Bold"/>
              </a:rPr>
              <a:t>policies</a:t>
            </a:r>
          </a:p>
        </p:txBody>
      </p:sp>
      <p:sp>
        <p:nvSpPr>
          <p:cNvPr id="14" name="TextBox 14"/>
          <p:cNvSpPr txBox="1"/>
          <p:nvPr/>
        </p:nvSpPr>
        <p:spPr>
          <a:xfrm>
            <a:off x="7896156" y="3243079"/>
            <a:ext cx="3176168" cy="1414991"/>
          </a:xfrm>
          <a:prstGeom prst="rect">
            <a:avLst/>
          </a:prstGeom>
        </p:spPr>
        <p:txBody>
          <a:bodyPr lIns="0" tIns="0" rIns="0" bIns="0" rtlCol="0" anchor="t">
            <a:spAutoFit/>
          </a:bodyPr>
          <a:lstStyle/>
          <a:p>
            <a:pPr algn="ctr">
              <a:lnSpc>
                <a:spcPts val="11548"/>
              </a:lnSpc>
              <a:spcBef>
                <a:spcPct val="0"/>
              </a:spcBef>
            </a:pPr>
            <a:r>
              <a:rPr lang="en-US" sz="8248" b="1">
                <a:solidFill>
                  <a:srgbClr val="89C86C"/>
                </a:solidFill>
                <a:latin typeface="Amatic SC Bold"/>
                <a:ea typeface="Amatic SC Bold"/>
                <a:cs typeface="Amatic SC Bold"/>
                <a:sym typeface="Amatic SC Bold"/>
              </a:rPr>
              <a:t>procedures</a:t>
            </a:r>
          </a:p>
        </p:txBody>
      </p:sp>
      <p:sp>
        <p:nvSpPr>
          <p:cNvPr id="15" name="TextBox 15"/>
          <p:cNvSpPr txBox="1"/>
          <p:nvPr/>
        </p:nvSpPr>
        <p:spPr>
          <a:xfrm>
            <a:off x="4034325" y="7231788"/>
            <a:ext cx="10530780" cy="736600"/>
          </a:xfrm>
          <a:prstGeom prst="rect">
            <a:avLst/>
          </a:prstGeom>
        </p:spPr>
        <p:txBody>
          <a:bodyPr lIns="0" tIns="0" rIns="0" bIns="0" rtlCol="0" anchor="t">
            <a:spAutoFit/>
          </a:bodyPr>
          <a:lstStyle/>
          <a:p>
            <a:pPr algn="ctr">
              <a:lnSpc>
                <a:spcPts val="5600"/>
              </a:lnSpc>
              <a:spcBef>
                <a:spcPct val="0"/>
              </a:spcBef>
            </a:pPr>
            <a:r>
              <a:rPr lang="en-US" sz="4000" dirty="0">
                <a:solidFill>
                  <a:srgbClr val="FFFFFF"/>
                </a:solidFill>
                <a:latin typeface="Bariol 1"/>
                <a:ea typeface="Bariol 1"/>
                <a:cs typeface="Bariol 1"/>
                <a:sym typeface="Bariol 1"/>
              </a:rPr>
              <a:t>Culture isn’t part of safeguarding, it’s the heart of it! </a:t>
            </a:r>
          </a:p>
        </p:txBody>
      </p:sp>
      <p:sp>
        <p:nvSpPr>
          <p:cNvPr id="16" name="TextBox 16"/>
          <p:cNvSpPr txBox="1"/>
          <p:nvPr/>
        </p:nvSpPr>
        <p:spPr>
          <a:xfrm>
            <a:off x="12025417" y="2912423"/>
            <a:ext cx="5079376" cy="1414991"/>
          </a:xfrm>
          <a:prstGeom prst="rect">
            <a:avLst/>
          </a:prstGeom>
        </p:spPr>
        <p:txBody>
          <a:bodyPr lIns="0" tIns="0" rIns="0" bIns="0" rtlCol="0" anchor="t">
            <a:spAutoFit/>
          </a:bodyPr>
          <a:lstStyle/>
          <a:p>
            <a:pPr algn="ctr">
              <a:lnSpc>
                <a:spcPts val="11548"/>
              </a:lnSpc>
              <a:spcBef>
                <a:spcPct val="0"/>
              </a:spcBef>
            </a:pPr>
            <a:r>
              <a:rPr lang="en-US" sz="8248" b="1" dirty="0">
                <a:solidFill>
                  <a:srgbClr val="7F3F98"/>
                </a:solidFill>
                <a:latin typeface="Amatic SC Bold"/>
                <a:ea typeface="Amatic SC Bold"/>
                <a:cs typeface="Amatic SC Bold"/>
                <a:sym typeface="Amatic SC Bold"/>
              </a:rPr>
              <a:t>codes of conduct</a:t>
            </a:r>
          </a:p>
        </p:txBody>
      </p:sp>
      <p:sp>
        <p:nvSpPr>
          <p:cNvPr id="17" name="TextBox 17"/>
          <p:cNvSpPr txBox="1"/>
          <p:nvPr/>
        </p:nvSpPr>
        <p:spPr>
          <a:xfrm>
            <a:off x="2426961" y="4658070"/>
            <a:ext cx="2729877" cy="1414991"/>
          </a:xfrm>
          <a:prstGeom prst="rect">
            <a:avLst/>
          </a:prstGeom>
        </p:spPr>
        <p:txBody>
          <a:bodyPr lIns="0" tIns="0" rIns="0" bIns="0" rtlCol="0" anchor="t">
            <a:spAutoFit/>
          </a:bodyPr>
          <a:lstStyle/>
          <a:p>
            <a:pPr algn="ctr">
              <a:lnSpc>
                <a:spcPts val="11548"/>
              </a:lnSpc>
              <a:spcBef>
                <a:spcPct val="0"/>
              </a:spcBef>
            </a:pPr>
            <a:r>
              <a:rPr lang="en-US" sz="8248" b="1">
                <a:solidFill>
                  <a:srgbClr val="89C86C"/>
                </a:solidFill>
                <a:latin typeface="Amatic SC Bold"/>
                <a:ea typeface="Amatic SC Bold"/>
                <a:cs typeface="Amatic SC Bold"/>
                <a:sym typeface="Amatic SC Bold"/>
              </a:rPr>
              <a:t>training</a:t>
            </a:r>
          </a:p>
        </p:txBody>
      </p:sp>
      <p:sp>
        <p:nvSpPr>
          <p:cNvPr id="18" name="TextBox 18"/>
          <p:cNvSpPr txBox="1"/>
          <p:nvPr/>
        </p:nvSpPr>
        <p:spPr>
          <a:xfrm>
            <a:off x="6796859" y="5143500"/>
            <a:ext cx="5374763" cy="1414991"/>
          </a:xfrm>
          <a:prstGeom prst="rect">
            <a:avLst/>
          </a:prstGeom>
        </p:spPr>
        <p:txBody>
          <a:bodyPr lIns="0" tIns="0" rIns="0" bIns="0" rtlCol="0" anchor="t">
            <a:spAutoFit/>
          </a:bodyPr>
          <a:lstStyle/>
          <a:p>
            <a:pPr algn="ctr">
              <a:lnSpc>
                <a:spcPts val="11548"/>
              </a:lnSpc>
              <a:spcBef>
                <a:spcPct val="0"/>
              </a:spcBef>
            </a:pPr>
            <a:r>
              <a:rPr lang="en-US" sz="8248" b="1" dirty="0">
                <a:solidFill>
                  <a:srgbClr val="7F3F98"/>
                </a:solidFill>
                <a:latin typeface="Amatic SC Bold"/>
                <a:ea typeface="Amatic SC Bold"/>
                <a:cs typeface="Amatic SC Bold"/>
                <a:sym typeface="Amatic SC Bold"/>
              </a:rPr>
              <a:t>safer recruitment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0234" y="-1717598"/>
            <a:ext cx="3735531" cy="373553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89C86C"/>
              </a:solidFill>
              <a:prstDash val="solid"/>
              <a:miter/>
            </a:ln>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747857" y="-643475"/>
            <a:ext cx="1286950" cy="12869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4192"/>
            </a:solidFill>
          </p:spPr>
          <p:txBody>
            <a:bodyPr/>
            <a:lstStyle/>
            <a:p>
              <a:endParaRPr lang="en-GB"/>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929195" y="8389571"/>
            <a:ext cx="3735531" cy="373553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89C86C"/>
              </a:solidFill>
              <a:prstDash val="solid"/>
              <a:miter/>
            </a:ln>
          </p:spPr>
          <p:txBody>
            <a:bodyPr/>
            <a:lstStyle/>
            <a:p>
              <a:endParaRPr lang="en-GB"/>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028700" y="2652367"/>
            <a:ext cx="657818" cy="657818"/>
          </a:xfrm>
          <a:custGeom>
            <a:avLst/>
            <a:gdLst/>
            <a:ahLst/>
            <a:cxnLst/>
            <a:rect l="l" t="t" r="r" b="b"/>
            <a:pathLst>
              <a:path w="657818" h="657818">
                <a:moveTo>
                  <a:pt x="0" y="0"/>
                </a:moveTo>
                <a:lnTo>
                  <a:pt x="657818" y="0"/>
                </a:lnTo>
                <a:lnTo>
                  <a:pt x="657818" y="657818"/>
                </a:lnTo>
                <a:lnTo>
                  <a:pt x="0" y="6578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2" name="Freeform 12"/>
          <p:cNvSpPr/>
          <p:nvPr/>
        </p:nvSpPr>
        <p:spPr>
          <a:xfrm>
            <a:off x="1028700" y="3703037"/>
            <a:ext cx="657818" cy="657818"/>
          </a:xfrm>
          <a:custGeom>
            <a:avLst/>
            <a:gdLst/>
            <a:ahLst/>
            <a:cxnLst/>
            <a:rect l="l" t="t" r="r" b="b"/>
            <a:pathLst>
              <a:path w="657818" h="657818">
                <a:moveTo>
                  <a:pt x="0" y="0"/>
                </a:moveTo>
                <a:lnTo>
                  <a:pt x="657818" y="0"/>
                </a:lnTo>
                <a:lnTo>
                  <a:pt x="657818" y="657818"/>
                </a:lnTo>
                <a:lnTo>
                  <a:pt x="0" y="6578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1028700" y="4751380"/>
            <a:ext cx="657818" cy="657818"/>
          </a:xfrm>
          <a:custGeom>
            <a:avLst/>
            <a:gdLst/>
            <a:ahLst/>
            <a:cxnLst/>
            <a:rect l="l" t="t" r="r" b="b"/>
            <a:pathLst>
              <a:path w="657818" h="657818">
                <a:moveTo>
                  <a:pt x="0" y="0"/>
                </a:moveTo>
                <a:lnTo>
                  <a:pt x="657818" y="0"/>
                </a:lnTo>
                <a:lnTo>
                  <a:pt x="657818" y="657818"/>
                </a:lnTo>
                <a:lnTo>
                  <a:pt x="0" y="657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4" name="Freeform 14"/>
          <p:cNvSpPr/>
          <p:nvPr/>
        </p:nvSpPr>
        <p:spPr>
          <a:xfrm>
            <a:off x="1028700" y="5799723"/>
            <a:ext cx="657818" cy="657818"/>
          </a:xfrm>
          <a:custGeom>
            <a:avLst/>
            <a:gdLst/>
            <a:ahLst/>
            <a:cxnLst/>
            <a:rect l="l" t="t" r="r" b="b"/>
            <a:pathLst>
              <a:path w="657818" h="657818">
                <a:moveTo>
                  <a:pt x="0" y="0"/>
                </a:moveTo>
                <a:lnTo>
                  <a:pt x="657818" y="0"/>
                </a:lnTo>
                <a:lnTo>
                  <a:pt x="657818" y="657818"/>
                </a:lnTo>
                <a:lnTo>
                  <a:pt x="0" y="6578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15" name="Group 15"/>
          <p:cNvGrpSpPr/>
          <p:nvPr/>
        </p:nvGrpSpPr>
        <p:grpSpPr>
          <a:xfrm>
            <a:off x="6727050" y="7628460"/>
            <a:ext cx="11560950" cy="1761995"/>
            <a:chOff x="0" y="0"/>
            <a:chExt cx="2338678" cy="356436"/>
          </a:xfrm>
        </p:grpSpPr>
        <p:sp>
          <p:nvSpPr>
            <p:cNvPr id="16" name="Freeform 16"/>
            <p:cNvSpPr/>
            <p:nvPr/>
          </p:nvSpPr>
          <p:spPr>
            <a:xfrm>
              <a:off x="0" y="0"/>
              <a:ext cx="2338678" cy="356436"/>
            </a:xfrm>
            <a:custGeom>
              <a:avLst/>
              <a:gdLst/>
              <a:ahLst/>
              <a:cxnLst/>
              <a:rect l="l" t="t" r="r" b="b"/>
              <a:pathLst>
                <a:path w="2338678" h="356436">
                  <a:moveTo>
                    <a:pt x="0" y="0"/>
                  </a:moveTo>
                  <a:lnTo>
                    <a:pt x="2338678" y="0"/>
                  </a:lnTo>
                  <a:lnTo>
                    <a:pt x="2338678" y="356436"/>
                  </a:lnTo>
                  <a:lnTo>
                    <a:pt x="0" y="356436"/>
                  </a:lnTo>
                  <a:close/>
                </a:path>
              </a:pathLst>
            </a:custGeom>
            <a:solidFill>
              <a:srgbClr val="211B41"/>
            </a:solidFill>
          </p:spPr>
          <p:txBody>
            <a:bodyPr/>
            <a:lstStyle/>
            <a:p>
              <a:endParaRPr lang="en-GB"/>
            </a:p>
          </p:txBody>
        </p:sp>
        <p:sp>
          <p:nvSpPr>
            <p:cNvPr id="17" name="TextBox 17"/>
            <p:cNvSpPr txBox="1"/>
            <p:nvPr/>
          </p:nvSpPr>
          <p:spPr>
            <a:xfrm>
              <a:off x="0" y="-38100"/>
              <a:ext cx="2338678" cy="394536"/>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028700" y="1171575"/>
            <a:ext cx="14209514" cy="1000140"/>
          </a:xfrm>
          <a:prstGeom prst="rect">
            <a:avLst/>
          </a:prstGeom>
        </p:spPr>
        <p:txBody>
          <a:bodyPr lIns="0" tIns="0" rIns="0" bIns="0" rtlCol="0" anchor="t">
            <a:spAutoFit/>
          </a:bodyPr>
          <a:lstStyle/>
          <a:p>
            <a:pPr algn="l">
              <a:lnSpc>
                <a:spcPts val="7500"/>
              </a:lnSpc>
            </a:pPr>
            <a:r>
              <a:rPr lang="en-US" sz="7500" b="1">
                <a:solidFill>
                  <a:srgbClr val="211B41"/>
                </a:solidFill>
                <a:latin typeface="Amatic SC Bold"/>
                <a:ea typeface="Amatic SC Bold"/>
                <a:cs typeface="Amatic SC Bold"/>
                <a:sym typeface="Amatic SC Bold"/>
              </a:rPr>
              <a:t>safeguarding culture - what does this really mean? </a:t>
            </a:r>
          </a:p>
        </p:txBody>
      </p:sp>
      <p:sp>
        <p:nvSpPr>
          <p:cNvPr id="19" name="TextBox 19"/>
          <p:cNvSpPr txBox="1"/>
          <p:nvPr/>
        </p:nvSpPr>
        <p:spPr>
          <a:xfrm>
            <a:off x="7747116" y="7987987"/>
            <a:ext cx="9520818" cy="1119142"/>
          </a:xfrm>
          <a:prstGeom prst="rect">
            <a:avLst/>
          </a:prstGeom>
        </p:spPr>
        <p:txBody>
          <a:bodyPr lIns="0" tIns="0" rIns="0" bIns="0" rtlCol="0" anchor="t">
            <a:spAutoFit/>
          </a:bodyPr>
          <a:lstStyle/>
          <a:p>
            <a:pPr algn="ctr">
              <a:lnSpc>
                <a:spcPts val="4310"/>
              </a:lnSpc>
            </a:pPr>
            <a:r>
              <a:rPr lang="en-US" sz="4310" b="1">
                <a:solidFill>
                  <a:srgbClr val="FFFFFF"/>
                </a:solidFill>
                <a:latin typeface="Amatic SC Bold"/>
                <a:ea typeface="Amatic SC Bold"/>
                <a:cs typeface="Amatic SC Bold"/>
                <a:sym typeface="Amatic SC Bold"/>
              </a:rPr>
              <a:t>culture is the golden thread that runs through every policy, every meeting, every decision, every interaction</a:t>
            </a:r>
          </a:p>
        </p:txBody>
      </p:sp>
      <p:sp>
        <p:nvSpPr>
          <p:cNvPr id="20" name="TextBox 20"/>
          <p:cNvSpPr txBox="1"/>
          <p:nvPr/>
        </p:nvSpPr>
        <p:spPr>
          <a:xfrm>
            <a:off x="2034806" y="6754066"/>
            <a:ext cx="15075528" cy="874395"/>
          </a:xfrm>
          <a:prstGeom prst="rect">
            <a:avLst/>
          </a:prstGeom>
        </p:spPr>
        <p:txBody>
          <a:bodyPr lIns="0" tIns="0" rIns="0" bIns="0" rtlCol="0" anchor="t">
            <a:spAutoFit/>
          </a:bodyPr>
          <a:lstStyle/>
          <a:p>
            <a:pPr algn="l">
              <a:lnSpc>
                <a:spcPts val="3299"/>
              </a:lnSpc>
            </a:pPr>
            <a:r>
              <a:rPr lang="en-US" sz="3299">
                <a:solidFill>
                  <a:srgbClr val="211B41"/>
                </a:solidFill>
                <a:latin typeface="Bariol 2"/>
                <a:ea typeface="Bariol 2"/>
                <a:cs typeface="Bariol 2"/>
                <a:sym typeface="Bariol 2"/>
              </a:rPr>
              <a:t>Staff and volunteers who are confident and feel supported and equipped to recognise and respond appropriately.</a:t>
            </a:r>
          </a:p>
        </p:txBody>
      </p:sp>
      <p:sp>
        <p:nvSpPr>
          <p:cNvPr id="21" name="Freeform 21"/>
          <p:cNvSpPr/>
          <p:nvPr/>
        </p:nvSpPr>
        <p:spPr>
          <a:xfrm>
            <a:off x="1028700" y="6848066"/>
            <a:ext cx="657818" cy="657818"/>
          </a:xfrm>
          <a:custGeom>
            <a:avLst/>
            <a:gdLst/>
            <a:ahLst/>
            <a:cxnLst/>
            <a:rect l="l" t="t" r="r" b="b"/>
            <a:pathLst>
              <a:path w="657818" h="657818">
                <a:moveTo>
                  <a:pt x="0" y="0"/>
                </a:moveTo>
                <a:lnTo>
                  <a:pt x="657818" y="0"/>
                </a:lnTo>
                <a:lnTo>
                  <a:pt x="657818" y="657819"/>
                </a:lnTo>
                <a:lnTo>
                  <a:pt x="0" y="6578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2" name="TextBox 22"/>
          <p:cNvSpPr txBox="1"/>
          <p:nvPr/>
        </p:nvSpPr>
        <p:spPr>
          <a:xfrm>
            <a:off x="2078997" y="2807265"/>
            <a:ext cx="15075528" cy="464820"/>
          </a:xfrm>
          <a:prstGeom prst="rect">
            <a:avLst/>
          </a:prstGeom>
        </p:spPr>
        <p:txBody>
          <a:bodyPr lIns="0" tIns="0" rIns="0" bIns="0" rtlCol="0" anchor="t">
            <a:spAutoFit/>
          </a:bodyPr>
          <a:lstStyle/>
          <a:p>
            <a:pPr algn="l">
              <a:lnSpc>
                <a:spcPts val="3299"/>
              </a:lnSpc>
            </a:pPr>
            <a:r>
              <a:rPr lang="en-US" sz="3299" dirty="0">
                <a:solidFill>
                  <a:srgbClr val="211B41"/>
                </a:solidFill>
                <a:latin typeface="Bariol 2"/>
                <a:ea typeface="Bariol 2"/>
                <a:cs typeface="Bariol 2"/>
                <a:sym typeface="Bariol 2"/>
              </a:rPr>
              <a:t>Placing welfare, safety and wellbeing at the heart of your </a:t>
            </a:r>
            <a:r>
              <a:rPr lang="en-US" sz="3299" dirty="0" err="1">
                <a:solidFill>
                  <a:srgbClr val="211B41"/>
                </a:solidFill>
                <a:latin typeface="Bariol 2"/>
                <a:ea typeface="Bariol 2"/>
                <a:cs typeface="Bariol 2"/>
                <a:sym typeface="Bariol 2"/>
              </a:rPr>
              <a:t>organisations</a:t>
            </a:r>
            <a:r>
              <a:rPr lang="en-US" sz="3299" dirty="0">
                <a:solidFill>
                  <a:srgbClr val="211B41"/>
                </a:solidFill>
                <a:latin typeface="Bariol 2"/>
                <a:ea typeface="Bariol 2"/>
                <a:cs typeface="Bariol 2"/>
                <a:sym typeface="Bariol 2"/>
              </a:rPr>
              <a:t> values &amp; actions.</a:t>
            </a:r>
          </a:p>
        </p:txBody>
      </p:sp>
      <p:sp>
        <p:nvSpPr>
          <p:cNvPr id="23" name="TextBox 23"/>
          <p:cNvSpPr txBox="1"/>
          <p:nvPr/>
        </p:nvSpPr>
        <p:spPr>
          <a:xfrm>
            <a:off x="2034806" y="3609036"/>
            <a:ext cx="15224494" cy="874395"/>
          </a:xfrm>
          <a:prstGeom prst="rect">
            <a:avLst/>
          </a:prstGeom>
        </p:spPr>
        <p:txBody>
          <a:bodyPr lIns="0" tIns="0" rIns="0" bIns="0" rtlCol="0" anchor="t">
            <a:spAutoFit/>
          </a:bodyPr>
          <a:lstStyle/>
          <a:p>
            <a:pPr algn="l">
              <a:lnSpc>
                <a:spcPts val="3299"/>
              </a:lnSpc>
            </a:pPr>
            <a:r>
              <a:rPr lang="en-US" sz="3299">
                <a:solidFill>
                  <a:srgbClr val="211B41"/>
                </a:solidFill>
                <a:latin typeface="Bariol 2"/>
                <a:ea typeface="Bariol 2"/>
                <a:cs typeface="Bariol 2"/>
                <a:sym typeface="Bariol 2"/>
              </a:rPr>
              <a:t>Listening to children and young people voices - making sure they feel respected &amp; involved in decisions that affect them.</a:t>
            </a:r>
          </a:p>
        </p:txBody>
      </p:sp>
      <p:sp>
        <p:nvSpPr>
          <p:cNvPr id="24" name="TextBox 24"/>
          <p:cNvSpPr txBox="1"/>
          <p:nvPr/>
        </p:nvSpPr>
        <p:spPr>
          <a:xfrm>
            <a:off x="2034806" y="4720590"/>
            <a:ext cx="15075528" cy="874395"/>
          </a:xfrm>
          <a:prstGeom prst="rect">
            <a:avLst/>
          </a:prstGeom>
        </p:spPr>
        <p:txBody>
          <a:bodyPr lIns="0" tIns="0" rIns="0" bIns="0" rtlCol="0" anchor="t">
            <a:spAutoFit/>
          </a:bodyPr>
          <a:lstStyle/>
          <a:p>
            <a:pPr algn="l">
              <a:lnSpc>
                <a:spcPts val="3299"/>
              </a:lnSpc>
            </a:pPr>
            <a:r>
              <a:rPr lang="en-US" sz="3299">
                <a:solidFill>
                  <a:srgbClr val="211B41"/>
                </a:solidFill>
                <a:latin typeface="Bariol 2"/>
                <a:ea typeface="Bariol 2"/>
                <a:cs typeface="Bariol 2"/>
                <a:sym typeface="Bariol 2"/>
              </a:rPr>
              <a:t>Creating an environment where everyone can feel confident that their concerns will be heard and addressed appropriately.</a:t>
            </a:r>
          </a:p>
        </p:txBody>
      </p:sp>
      <p:sp>
        <p:nvSpPr>
          <p:cNvPr id="25" name="TextBox 25"/>
          <p:cNvSpPr txBox="1"/>
          <p:nvPr/>
        </p:nvSpPr>
        <p:spPr>
          <a:xfrm>
            <a:off x="2034806" y="5910510"/>
            <a:ext cx="15224494" cy="464820"/>
          </a:xfrm>
          <a:prstGeom prst="rect">
            <a:avLst/>
          </a:prstGeom>
        </p:spPr>
        <p:txBody>
          <a:bodyPr lIns="0" tIns="0" rIns="0" bIns="0" rtlCol="0" anchor="t">
            <a:spAutoFit/>
          </a:bodyPr>
          <a:lstStyle/>
          <a:p>
            <a:pPr algn="l">
              <a:lnSpc>
                <a:spcPts val="3299"/>
              </a:lnSpc>
            </a:pPr>
            <a:r>
              <a:rPr lang="en-US" sz="3299">
                <a:solidFill>
                  <a:srgbClr val="211B41"/>
                </a:solidFill>
                <a:latin typeface="Bariol 2"/>
                <a:ea typeface="Bariol 2"/>
                <a:cs typeface="Bariol 2"/>
                <a:sym typeface="Bariol 2"/>
              </a:rPr>
              <a:t>Everyday behaviours, language, attitudes and a commitment to looking out for each other.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14634" y="8123472"/>
            <a:ext cx="1689272" cy="1771880"/>
            <a:chOff x="0" y="0"/>
            <a:chExt cx="812800" cy="794313"/>
          </a:xfrm>
        </p:grpSpPr>
        <p:sp>
          <p:nvSpPr>
            <p:cNvPr id="3" name="Freeform 3"/>
            <p:cNvSpPr/>
            <p:nvPr/>
          </p:nvSpPr>
          <p:spPr>
            <a:xfrm>
              <a:off x="0" y="0"/>
              <a:ext cx="812800" cy="794313"/>
            </a:xfrm>
            <a:custGeom>
              <a:avLst/>
              <a:gdLst/>
              <a:ahLst/>
              <a:cxnLst/>
              <a:rect l="l" t="t" r="r" b="b"/>
              <a:pathLst>
                <a:path w="812800" h="794313">
                  <a:moveTo>
                    <a:pt x="406400" y="0"/>
                  </a:moveTo>
                  <a:cubicBezTo>
                    <a:pt x="181951" y="0"/>
                    <a:pt x="0" y="177813"/>
                    <a:pt x="0" y="397157"/>
                  </a:cubicBezTo>
                  <a:cubicBezTo>
                    <a:pt x="0" y="616500"/>
                    <a:pt x="181951" y="794313"/>
                    <a:pt x="406400" y="794313"/>
                  </a:cubicBezTo>
                  <a:cubicBezTo>
                    <a:pt x="630849" y="794313"/>
                    <a:pt x="812800" y="616500"/>
                    <a:pt x="812800" y="397157"/>
                  </a:cubicBezTo>
                  <a:cubicBezTo>
                    <a:pt x="812800" y="177813"/>
                    <a:pt x="630849" y="0"/>
                    <a:pt x="406400" y="0"/>
                  </a:cubicBezTo>
                  <a:close/>
                </a:path>
              </a:pathLst>
            </a:custGeom>
            <a:solidFill>
              <a:srgbClr val="000000">
                <a:alpha val="0"/>
              </a:srgbClr>
            </a:solidFill>
            <a:ln w="952500" cap="sq">
              <a:solidFill>
                <a:srgbClr val="89C86C"/>
              </a:solidFill>
              <a:prstDash val="solid"/>
              <a:miter/>
            </a:ln>
          </p:spPr>
          <p:txBody>
            <a:bodyPr/>
            <a:lstStyle/>
            <a:p>
              <a:endParaRPr lang="en-GB"/>
            </a:p>
          </p:txBody>
        </p:sp>
        <p:sp>
          <p:nvSpPr>
            <p:cNvPr id="4" name="TextBox 4"/>
            <p:cNvSpPr txBox="1"/>
            <p:nvPr/>
          </p:nvSpPr>
          <p:spPr>
            <a:xfrm>
              <a:off x="76200" y="36367"/>
              <a:ext cx="660400" cy="68347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0" y="1"/>
            <a:ext cx="7086600" cy="10287000"/>
            <a:chOff x="0" y="0"/>
            <a:chExt cx="680198" cy="943992"/>
          </a:xfrm>
        </p:grpSpPr>
        <p:sp>
          <p:nvSpPr>
            <p:cNvPr id="6" name="Freeform 6"/>
            <p:cNvSpPr/>
            <p:nvPr/>
          </p:nvSpPr>
          <p:spPr>
            <a:xfrm>
              <a:off x="0" y="0"/>
              <a:ext cx="680198" cy="943992"/>
            </a:xfrm>
            <a:custGeom>
              <a:avLst/>
              <a:gdLst/>
              <a:ahLst/>
              <a:cxnLst/>
              <a:rect l="l" t="t" r="r" b="b"/>
              <a:pathLst>
                <a:path w="680198" h="943992">
                  <a:moveTo>
                    <a:pt x="340099" y="0"/>
                  </a:moveTo>
                  <a:cubicBezTo>
                    <a:pt x="152267" y="0"/>
                    <a:pt x="0" y="211320"/>
                    <a:pt x="0" y="471996"/>
                  </a:cubicBezTo>
                  <a:cubicBezTo>
                    <a:pt x="0" y="732672"/>
                    <a:pt x="152267" y="943992"/>
                    <a:pt x="340099" y="943992"/>
                  </a:cubicBezTo>
                  <a:cubicBezTo>
                    <a:pt x="527930" y="943992"/>
                    <a:pt x="680198" y="732672"/>
                    <a:pt x="680198" y="471996"/>
                  </a:cubicBezTo>
                  <a:cubicBezTo>
                    <a:pt x="680198" y="211320"/>
                    <a:pt x="527930" y="0"/>
                    <a:pt x="340099" y="0"/>
                  </a:cubicBezTo>
                  <a:close/>
                </a:path>
              </a:pathLst>
            </a:custGeom>
            <a:solidFill>
              <a:srgbClr val="7E4192"/>
            </a:solidFill>
          </p:spPr>
          <p:txBody>
            <a:bodyPr/>
            <a:lstStyle/>
            <a:p>
              <a:endParaRPr lang="en-GB"/>
            </a:p>
          </p:txBody>
        </p:sp>
        <p:sp>
          <p:nvSpPr>
            <p:cNvPr id="7" name="TextBox 7"/>
            <p:cNvSpPr txBox="1"/>
            <p:nvPr/>
          </p:nvSpPr>
          <p:spPr>
            <a:xfrm>
              <a:off x="63769" y="50399"/>
              <a:ext cx="552660" cy="80509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6538560" y="0"/>
            <a:ext cx="1689272" cy="168927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1B41"/>
            </a:solidFill>
            <a:ln cap="sq">
              <a:noFill/>
              <a:prstDash val="solid"/>
              <a:miter/>
            </a:ln>
          </p:spPr>
          <p:txBody>
            <a:bodyPr/>
            <a:lstStyle/>
            <a:p>
              <a:endParaRPr lang="en-GB"/>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2394797" y="4924635"/>
            <a:ext cx="4799686" cy="2452504"/>
          </a:xfrm>
          <a:custGeom>
            <a:avLst/>
            <a:gdLst/>
            <a:ahLst/>
            <a:cxnLst/>
            <a:rect l="l" t="t" r="r" b="b"/>
            <a:pathLst>
              <a:path w="4799686" h="2452504">
                <a:moveTo>
                  <a:pt x="0" y="0"/>
                </a:moveTo>
                <a:lnTo>
                  <a:pt x="4799687" y="0"/>
                </a:lnTo>
                <a:lnTo>
                  <a:pt x="4799687" y="2452504"/>
                </a:lnTo>
                <a:lnTo>
                  <a:pt x="0" y="2452504"/>
                </a:lnTo>
                <a:lnTo>
                  <a:pt x="0" y="0"/>
                </a:lnTo>
                <a:close/>
              </a:path>
            </a:pathLst>
          </a:custGeom>
          <a:blipFill>
            <a:blip r:embed="rId2"/>
            <a:stretch>
              <a:fillRect/>
            </a:stretch>
          </a:blipFill>
        </p:spPr>
        <p:txBody>
          <a:bodyPr/>
          <a:lstStyle/>
          <a:p>
            <a:endParaRPr lang="en-GB"/>
          </a:p>
        </p:txBody>
      </p:sp>
      <p:sp>
        <p:nvSpPr>
          <p:cNvPr id="12" name="Freeform 12"/>
          <p:cNvSpPr/>
          <p:nvPr/>
        </p:nvSpPr>
        <p:spPr>
          <a:xfrm>
            <a:off x="1028700" y="2163528"/>
            <a:ext cx="7853758" cy="5959944"/>
          </a:xfrm>
          <a:custGeom>
            <a:avLst/>
            <a:gdLst/>
            <a:ahLst/>
            <a:cxnLst/>
            <a:rect l="l" t="t" r="r" b="b"/>
            <a:pathLst>
              <a:path w="7853758" h="5959944">
                <a:moveTo>
                  <a:pt x="0" y="0"/>
                </a:moveTo>
                <a:lnTo>
                  <a:pt x="7853758" y="0"/>
                </a:lnTo>
                <a:lnTo>
                  <a:pt x="7853758" y="5959944"/>
                </a:lnTo>
                <a:lnTo>
                  <a:pt x="0" y="5959944"/>
                </a:lnTo>
                <a:lnTo>
                  <a:pt x="0" y="0"/>
                </a:lnTo>
                <a:close/>
              </a:path>
            </a:pathLst>
          </a:custGeom>
          <a:blipFill>
            <a:blip r:embed="rId3"/>
            <a:stretch>
              <a:fillRect/>
            </a:stretch>
          </a:blipFill>
        </p:spPr>
        <p:txBody>
          <a:bodyPr/>
          <a:lstStyle/>
          <a:p>
            <a:endParaRPr lang="en-GB"/>
          </a:p>
        </p:txBody>
      </p:sp>
      <p:sp>
        <p:nvSpPr>
          <p:cNvPr id="13" name="TextBox 13"/>
          <p:cNvSpPr txBox="1"/>
          <p:nvPr/>
        </p:nvSpPr>
        <p:spPr>
          <a:xfrm>
            <a:off x="9581932" y="1264451"/>
            <a:ext cx="5200868" cy="1645515"/>
          </a:xfrm>
          <a:prstGeom prst="rect">
            <a:avLst/>
          </a:prstGeom>
        </p:spPr>
        <p:txBody>
          <a:bodyPr wrap="square" lIns="0" tIns="0" rIns="0" bIns="0" rtlCol="0" anchor="t">
            <a:spAutoFit/>
          </a:bodyPr>
          <a:lstStyle/>
          <a:p>
            <a:pPr algn="l">
              <a:lnSpc>
                <a:spcPts val="13999"/>
              </a:lnSpc>
            </a:pPr>
            <a:r>
              <a:rPr lang="en-US" sz="9600" b="1" spc="-199" dirty="0">
                <a:solidFill>
                  <a:srgbClr val="211B41"/>
                </a:solidFill>
                <a:latin typeface="Amatic SC Bold"/>
                <a:ea typeface="Amatic SC Bold"/>
                <a:cs typeface="Amatic SC Bold"/>
                <a:sym typeface="Amatic SC Bold"/>
              </a:rPr>
              <a:t>CASE  </a:t>
            </a:r>
            <a:r>
              <a:rPr lang="en-US" sz="9999" b="1" spc="-199" dirty="0">
                <a:solidFill>
                  <a:srgbClr val="211B41"/>
                </a:solidFill>
                <a:latin typeface="Amatic SC Bold"/>
                <a:ea typeface="Amatic SC Bold"/>
                <a:cs typeface="Amatic SC Bold"/>
                <a:sym typeface="Amatic SC Bold"/>
              </a:rPr>
              <a:t>STUDY</a:t>
            </a:r>
          </a:p>
        </p:txBody>
      </p:sp>
      <p:sp>
        <p:nvSpPr>
          <p:cNvPr id="14" name="Freeform 14"/>
          <p:cNvSpPr/>
          <p:nvPr/>
        </p:nvSpPr>
        <p:spPr>
          <a:xfrm>
            <a:off x="9566692" y="4712949"/>
            <a:ext cx="2218080" cy="2820194"/>
          </a:xfrm>
          <a:custGeom>
            <a:avLst/>
            <a:gdLst/>
            <a:ahLst/>
            <a:cxnLst/>
            <a:rect l="l" t="t" r="r" b="b"/>
            <a:pathLst>
              <a:path w="2218080" h="2820194">
                <a:moveTo>
                  <a:pt x="0" y="0"/>
                </a:moveTo>
                <a:lnTo>
                  <a:pt x="2218080" y="0"/>
                </a:lnTo>
                <a:lnTo>
                  <a:pt x="2218080" y="2820194"/>
                </a:lnTo>
                <a:lnTo>
                  <a:pt x="0" y="2820194"/>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28700" y="1171575"/>
            <a:ext cx="6950517" cy="1996469"/>
          </a:xfrm>
          <a:prstGeom prst="rect">
            <a:avLst/>
          </a:prstGeom>
        </p:spPr>
        <p:txBody>
          <a:bodyPr lIns="0" tIns="0" rIns="0" bIns="0" rtlCol="0" anchor="t">
            <a:spAutoFit/>
          </a:bodyPr>
          <a:lstStyle/>
          <a:p>
            <a:pPr algn="l">
              <a:lnSpc>
                <a:spcPts val="7657"/>
              </a:lnSpc>
            </a:pPr>
            <a:r>
              <a:rPr lang="en-US" sz="7657" b="1">
                <a:solidFill>
                  <a:srgbClr val="211B41"/>
                </a:solidFill>
                <a:latin typeface="Amatic SC Bold"/>
                <a:ea typeface="Amatic SC Bold"/>
                <a:cs typeface="Amatic SC Bold"/>
                <a:sym typeface="Amatic SC Bold"/>
              </a:rPr>
              <a:t>how you can work with us at active essex</a:t>
            </a:r>
          </a:p>
        </p:txBody>
      </p:sp>
      <p:grpSp>
        <p:nvGrpSpPr>
          <p:cNvPr id="6" name="Group 6"/>
          <p:cNvGrpSpPr/>
          <p:nvPr/>
        </p:nvGrpSpPr>
        <p:grpSpPr>
          <a:xfrm>
            <a:off x="12154294" y="1171575"/>
            <a:ext cx="5028900" cy="841585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1B41"/>
            </a:solidFill>
            <a:ln w="952500" cap="sq">
              <a:solidFill>
                <a:srgbClr val="211B41"/>
              </a:solidFill>
              <a:prstDash val="solid"/>
              <a:miter/>
            </a:ln>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44952" y="8534490"/>
            <a:ext cx="3075571" cy="1161869"/>
            <a:chOff x="0" y="0"/>
            <a:chExt cx="812800" cy="794313"/>
          </a:xfrm>
        </p:grpSpPr>
        <p:sp>
          <p:nvSpPr>
            <p:cNvPr id="10" name="Freeform 10"/>
            <p:cNvSpPr/>
            <p:nvPr/>
          </p:nvSpPr>
          <p:spPr>
            <a:xfrm>
              <a:off x="0" y="0"/>
              <a:ext cx="812800" cy="794313"/>
            </a:xfrm>
            <a:custGeom>
              <a:avLst/>
              <a:gdLst/>
              <a:ahLst/>
              <a:cxnLst/>
              <a:rect l="l" t="t" r="r" b="b"/>
              <a:pathLst>
                <a:path w="812800" h="794313">
                  <a:moveTo>
                    <a:pt x="406400" y="0"/>
                  </a:moveTo>
                  <a:cubicBezTo>
                    <a:pt x="181951" y="0"/>
                    <a:pt x="0" y="177813"/>
                    <a:pt x="0" y="397157"/>
                  </a:cubicBezTo>
                  <a:cubicBezTo>
                    <a:pt x="0" y="616500"/>
                    <a:pt x="181951" y="794313"/>
                    <a:pt x="406400" y="794313"/>
                  </a:cubicBezTo>
                  <a:cubicBezTo>
                    <a:pt x="630849" y="794313"/>
                    <a:pt x="812800" y="616500"/>
                    <a:pt x="812800" y="397157"/>
                  </a:cubicBezTo>
                  <a:cubicBezTo>
                    <a:pt x="812800" y="177813"/>
                    <a:pt x="630849" y="0"/>
                    <a:pt x="406400" y="0"/>
                  </a:cubicBezTo>
                  <a:close/>
                </a:path>
              </a:pathLst>
            </a:custGeom>
            <a:solidFill>
              <a:srgbClr val="000000">
                <a:alpha val="0"/>
              </a:srgbClr>
            </a:solidFill>
            <a:ln w="952500" cap="sq">
              <a:solidFill>
                <a:srgbClr val="89C86C"/>
              </a:solidFill>
              <a:prstDash val="solid"/>
              <a:miter/>
            </a:ln>
          </p:spPr>
          <p:txBody>
            <a:bodyPr/>
            <a:lstStyle/>
            <a:p>
              <a:endParaRPr lang="en-GB"/>
            </a:p>
          </p:txBody>
        </p:sp>
        <p:sp>
          <p:nvSpPr>
            <p:cNvPr id="11" name="TextBox 11"/>
            <p:cNvSpPr txBox="1"/>
            <p:nvPr/>
          </p:nvSpPr>
          <p:spPr>
            <a:xfrm>
              <a:off x="76200" y="36367"/>
              <a:ext cx="660400" cy="683479"/>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14868171" y="8684082"/>
            <a:ext cx="2391129" cy="1148436"/>
          </a:xfrm>
          <a:custGeom>
            <a:avLst/>
            <a:gdLst/>
            <a:ahLst/>
            <a:cxnLst/>
            <a:rect l="l" t="t" r="r" b="b"/>
            <a:pathLst>
              <a:path w="2391129" h="1148436">
                <a:moveTo>
                  <a:pt x="0" y="0"/>
                </a:moveTo>
                <a:lnTo>
                  <a:pt x="2391129" y="0"/>
                </a:lnTo>
                <a:lnTo>
                  <a:pt x="2391129" y="1148436"/>
                </a:lnTo>
                <a:lnTo>
                  <a:pt x="0" y="1148436"/>
                </a:lnTo>
                <a:lnTo>
                  <a:pt x="0" y="0"/>
                </a:lnTo>
                <a:close/>
              </a:path>
            </a:pathLst>
          </a:custGeom>
          <a:blipFill>
            <a:blip r:embed="rId2"/>
            <a:stretch>
              <a:fillRect t="-18478" b="-20326"/>
            </a:stretch>
          </a:blipFill>
        </p:spPr>
        <p:txBody>
          <a:bodyPr/>
          <a:lstStyle/>
          <a:p>
            <a:endParaRPr lang="en-GB"/>
          </a:p>
        </p:txBody>
      </p:sp>
      <p:grpSp>
        <p:nvGrpSpPr>
          <p:cNvPr id="13" name="Group 13"/>
          <p:cNvGrpSpPr/>
          <p:nvPr/>
        </p:nvGrpSpPr>
        <p:grpSpPr>
          <a:xfrm>
            <a:off x="9746459" y="2508890"/>
            <a:ext cx="3420791" cy="4913794"/>
            <a:chOff x="0" y="0"/>
            <a:chExt cx="906373" cy="1301960"/>
          </a:xfrm>
        </p:grpSpPr>
        <p:sp>
          <p:nvSpPr>
            <p:cNvPr id="14" name="Freeform 14"/>
            <p:cNvSpPr/>
            <p:nvPr/>
          </p:nvSpPr>
          <p:spPr>
            <a:xfrm>
              <a:off x="0" y="0"/>
              <a:ext cx="906373" cy="1301960"/>
            </a:xfrm>
            <a:custGeom>
              <a:avLst/>
              <a:gdLst/>
              <a:ahLst/>
              <a:cxnLst/>
              <a:rect l="l" t="t" r="r" b="b"/>
              <a:pathLst>
                <a:path w="906373" h="1301960">
                  <a:moveTo>
                    <a:pt x="0" y="0"/>
                  </a:moveTo>
                  <a:lnTo>
                    <a:pt x="906373" y="0"/>
                  </a:lnTo>
                  <a:lnTo>
                    <a:pt x="906373" y="1301960"/>
                  </a:lnTo>
                  <a:lnTo>
                    <a:pt x="0" y="1301960"/>
                  </a:lnTo>
                  <a:close/>
                </a:path>
              </a:pathLst>
            </a:custGeom>
            <a:blipFill>
              <a:blip r:embed="rId3"/>
              <a:stretch>
                <a:fillRect l="-11777" t="-8956" r="-5463"/>
              </a:stretch>
            </a:blipFill>
          </p:spPr>
          <p:txBody>
            <a:bodyPr/>
            <a:lstStyle/>
            <a:p>
              <a:endParaRPr lang="en-GB"/>
            </a:p>
          </p:txBody>
        </p:sp>
      </p:grpSp>
      <p:grpSp>
        <p:nvGrpSpPr>
          <p:cNvPr id="15" name="Group 15"/>
          <p:cNvGrpSpPr/>
          <p:nvPr/>
        </p:nvGrpSpPr>
        <p:grpSpPr>
          <a:xfrm>
            <a:off x="13762403" y="2508890"/>
            <a:ext cx="3420791" cy="4913794"/>
            <a:chOff x="0" y="0"/>
            <a:chExt cx="906373" cy="1301960"/>
          </a:xfrm>
        </p:grpSpPr>
        <p:sp>
          <p:nvSpPr>
            <p:cNvPr id="16" name="Freeform 16"/>
            <p:cNvSpPr/>
            <p:nvPr/>
          </p:nvSpPr>
          <p:spPr>
            <a:xfrm>
              <a:off x="0" y="0"/>
              <a:ext cx="906373" cy="1301960"/>
            </a:xfrm>
            <a:custGeom>
              <a:avLst/>
              <a:gdLst/>
              <a:ahLst/>
              <a:cxnLst/>
              <a:rect l="l" t="t" r="r" b="b"/>
              <a:pathLst>
                <a:path w="906373" h="1301960">
                  <a:moveTo>
                    <a:pt x="0" y="0"/>
                  </a:moveTo>
                  <a:lnTo>
                    <a:pt x="906373" y="0"/>
                  </a:lnTo>
                  <a:lnTo>
                    <a:pt x="906373" y="1301960"/>
                  </a:lnTo>
                  <a:lnTo>
                    <a:pt x="0" y="1301960"/>
                  </a:lnTo>
                  <a:close/>
                </a:path>
              </a:pathLst>
            </a:custGeom>
            <a:blipFill>
              <a:blip r:embed="rId4"/>
              <a:stretch>
                <a:fillRect l="-33316" t="-41396" r="-30518" b="-10677"/>
              </a:stretch>
            </a:blipFill>
          </p:spPr>
          <p:txBody>
            <a:bodyPr/>
            <a:lstStyle/>
            <a:p>
              <a:endParaRPr lang="en-GB"/>
            </a:p>
          </p:txBody>
        </p:sp>
      </p:grpSp>
      <p:grpSp>
        <p:nvGrpSpPr>
          <p:cNvPr id="17" name="Group 17"/>
          <p:cNvGrpSpPr/>
          <p:nvPr/>
        </p:nvGrpSpPr>
        <p:grpSpPr>
          <a:xfrm>
            <a:off x="9942676" y="6831933"/>
            <a:ext cx="3224574" cy="1036840"/>
            <a:chOff x="0" y="-38100"/>
            <a:chExt cx="849271" cy="273077"/>
          </a:xfrm>
        </p:grpSpPr>
        <p:sp>
          <p:nvSpPr>
            <p:cNvPr id="18" name="Freeform 18"/>
            <p:cNvSpPr/>
            <p:nvPr/>
          </p:nvSpPr>
          <p:spPr>
            <a:xfrm>
              <a:off x="0" y="0"/>
              <a:ext cx="849271" cy="234977"/>
            </a:xfrm>
            <a:custGeom>
              <a:avLst/>
              <a:gdLst/>
              <a:ahLst/>
              <a:cxnLst/>
              <a:rect l="l" t="t" r="r" b="b"/>
              <a:pathLst>
                <a:path w="849271" h="234977">
                  <a:moveTo>
                    <a:pt x="0" y="0"/>
                  </a:moveTo>
                  <a:lnTo>
                    <a:pt x="849271" y="0"/>
                  </a:lnTo>
                  <a:lnTo>
                    <a:pt x="849271" y="234977"/>
                  </a:lnTo>
                  <a:lnTo>
                    <a:pt x="0" y="234977"/>
                  </a:lnTo>
                  <a:close/>
                </a:path>
              </a:pathLst>
            </a:custGeom>
            <a:solidFill>
              <a:srgbClr val="211B41"/>
            </a:solidFill>
          </p:spPr>
          <p:txBody>
            <a:bodyPr/>
            <a:lstStyle/>
            <a:p>
              <a:endParaRPr lang="en-GB"/>
            </a:p>
          </p:txBody>
        </p:sp>
        <p:sp>
          <p:nvSpPr>
            <p:cNvPr id="19" name="TextBox 19"/>
            <p:cNvSpPr txBox="1"/>
            <p:nvPr/>
          </p:nvSpPr>
          <p:spPr>
            <a:xfrm>
              <a:off x="0" y="-38100"/>
              <a:ext cx="849271" cy="27307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929205" y="7076431"/>
            <a:ext cx="3744046" cy="892179"/>
            <a:chOff x="0" y="0"/>
            <a:chExt cx="986086" cy="234977"/>
          </a:xfrm>
        </p:grpSpPr>
        <p:sp>
          <p:nvSpPr>
            <p:cNvPr id="21" name="Freeform 21"/>
            <p:cNvSpPr/>
            <p:nvPr/>
          </p:nvSpPr>
          <p:spPr>
            <a:xfrm>
              <a:off x="0" y="0"/>
              <a:ext cx="986086" cy="234977"/>
            </a:xfrm>
            <a:custGeom>
              <a:avLst/>
              <a:gdLst/>
              <a:ahLst/>
              <a:cxnLst/>
              <a:rect l="l" t="t" r="r" b="b"/>
              <a:pathLst>
                <a:path w="986086" h="234977">
                  <a:moveTo>
                    <a:pt x="0" y="0"/>
                  </a:moveTo>
                  <a:lnTo>
                    <a:pt x="986086" y="0"/>
                  </a:lnTo>
                  <a:lnTo>
                    <a:pt x="986086" y="234977"/>
                  </a:lnTo>
                  <a:lnTo>
                    <a:pt x="0" y="234977"/>
                  </a:lnTo>
                  <a:close/>
                </a:path>
              </a:pathLst>
            </a:custGeom>
            <a:solidFill>
              <a:srgbClr val="211B41"/>
            </a:solidFill>
          </p:spPr>
          <p:txBody>
            <a:bodyPr/>
            <a:lstStyle/>
            <a:p>
              <a:endParaRPr lang="en-GB"/>
            </a:p>
          </p:txBody>
        </p:sp>
        <p:sp>
          <p:nvSpPr>
            <p:cNvPr id="22" name="TextBox 22"/>
            <p:cNvSpPr txBox="1"/>
            <p:nvPr/>
          </p:nvSpPr>
          <p:spPr>
            <a:xfrm>
              <a:off x="0" y="-38100"/>
              <a:ext cx="986086" cy="273077"/>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1028700" y="3429851"/>
            <a:ext cx="1678926" cy="1602611"/>
          </a:xfrm>
          <a:custGeom>
            <a:avLst/>
            <a:gdLst/>
            <a:ahLst/>
            <a:cxnLst/>
            <a:rect l="l" t="t" r="r" b="b"/>
            <a:pathLst>
              <a:path w="1678926" h="1602611">
                <a:moveTo>
                  <a:pt x="0" y="0"/>
                </a:moveTo>
                <a:lnTo>
                  <a:pt x="1678926" y="0"/>
                </a:lnTo>
                <a:lnTo>
                  <a:pt x="1678926" y="1602611"/>
                </a:lnTo>
                <a:lnTo>
                  <a:pt x="0" y="16026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6" name="TextBox 26"/>
          <p:cNvSpPr txBox="1"/>
          <p:nvPr/>
        </p:nvSpPr>
        <p:spPr>
          <a:xfrm>
            <a:off x="13986509" y="7505123"/>
            <a:ext cx="3487180" cy="304892"/>
          </a:xfrm>
          <a:prstGeom prst="rect">
            <a:avLst/>
          </a:prstGeom>
        </p:spPr>
        <p:txBody>
          <a:bodyPr wrap="square" lIns="0" tIns="0" rIns="0" bIns="0" rtlCol="0" anchor="t">
            <a:spAutoFit/>
          </a:bodyPr>
          <a:lstStyle/>
          <a:p>
            <a:pPr algn="ctr">
              <a:lnSpc>
                <a:spcPts val="2579"/>
              </a:lnSpc>
            </a:pPr>
            <a:r>
              <a:rPr lang="en-US" sz="1842" dirty="0">
                <a:solidFill>
                  <a:srgbClr val="FFFFFF"/>
                </a:solidFill>
                <a:latin typeface="Bariol 2"/>
                <a:ea typeface="Bariol 2"/>
                <a:cs typeface="Bariol 2"/>
                <a:sym typeface="Bariol 2"/>
              </a:rPr>
              <a:t>marianne.appleton@activeessex.org</a:t>
            </a:r>
          </a:p>
        </p:txBody>
      </p:sp>
      <p:sp>
        <p:nvSpPr>
          <p:cNvPr id="27" name="TextBox 27"/>
          <p:cNvSpPr txBox="1"/>
          <p:nvPr/>
        </p:nvSpPr>
        <p:spPr>
          <a:xfrm>
            <a:off x="9913262" y="7455845"/>
            <a:ext cx="3025182" cy="304892"/>
          </a:xfrm>
          <a:prstGeom prst="rect">
            <a:avLst/>
          </a:prstGeom>
        </p:spPr>
        <p:txBody>
          <a:bodyPr wrap="square" lIns="0" tIns="0" rIns="0" bIns="0" rtlCol="0" anchor="t">
            <a:spAutoFit/>
          </a:bodyPr>
          <a:lstStyle/>
          <a:p>
            <a:pPr algn="ctr">
              <a:lnSpc>
                <a:spcPts val="2579"/>
              </a:lnSpc>
            </a:pPr>
            <a:r>
              <a:rPr lang="en-US" sz="1842" dirty="0">
                <a:solidFill>
                  <a:srgbClr val="FFFFFF"/>
                </a:solidFill>
                <a:latin typeface="Bariol 2"/>
                <a:ea typeface="Bariol 2"/>
                <a:cs typeface="Bariol 2"/>
                <a:sym typeface="Bariol 2"/>
              </a:rPr>
              <a:t>wayne.hickey@activeessex.org</a:t>
            </a:r>
          </a:p>
        </p:txBody>
      </p:sp>
      <p:sp>
        <p:nvSpPr>
          <p:cNvPr id="28" name="TextBox 28"/>
          <p:cNvSpPr txBox="1"/>
          <p:nvPr/>
        </p:nvSpPr>
        <p:spPr>
          <a:xfrm>
            <a:off x="1028700" y="5795176"/>
            <a:ext cx="8717759" cy="1952625"/>
          </a:xfrm>
          <a:prstGeom prst="rect">
            <a:avLst/>
          </a:prstGeom>
        </p:spPr>
        <p:txBody>
          <a:bodyPr lIns="0" tIns="0" rIns="0" bIns="0" rtlCol="0" anchor="t">
            <a:spAutoFit/>
          </a:bodyPr>
          <a:lstStyle/>
          <a:p>
            <a:pPr algn="l">
              <a:lnSpc>
                <a:spcPts val="7500"/>
              </a:lnSpc>
            </a:pPr>
            <a:r>
              <a:rPr lang="en-US" sz="7500" b="1">
                <a:solidFill>
                  <a:srgbClr val="211B41"/>
                </a:solidFill>
                <a:latin typeface="Amatic SC Bold"/>
                <a:ea typeface="Amatic SC Bold"/>
                <a:cs typeface="Amatic SC Bold"/>
                <a:sym typeface="Amatic SC Bold"/>
              </a:rPr>
              <a:t>Please do get in touch should you have any questions!</a:t>
            </a:r>
          </a:p>
        </p:txBody>
      </p:sp>
      <p:sp>
        <p:nvSpPr>
          <p:cNvPr id="29" name="TextBox 29"/>
          <p:cNvSpPr txBox="1"/>
          <p:nvPr/>
        </p:nvSpPr>
        <p:spPr>
          <a:xfrm>
            <a:off x="3002169" y="3567573"/>
            <a:ext cx="4690566" cy="1355742"/>
          </a:xfrm>
          <a:prstGeom prst="rect">
            <a:avLst/>
          </a:prstGeom>
        </p:spPr>
        <p:txBody>
          <a:bodyPr lIns="0" tIns="0" rIns="0" bIns="0" rtlCol="0" anchor="t">
            <a:spAutoFit/>
          </a:bodyPr>
          <a:lstStyle/>
          <a:p>
            <a:pPr algn="l">
              <a:lnSpc>
                <a:spcPts val="5000"/>
              </a:lnSpc>
            </a:pPr>
            <a:r>
              <a:rPr lang="en-US" sz="5000" u="sng" dirty="0">
                <a:solidFill>
                  <a:srgbClr val="211B41"/>
                </a:solidFill>
                <a:latin typeface="Bariol 1"/>
                <a:ea typeface="Bariol 1"/>
                <a:cs typeface="Bariol 1"/>
                <a:sym typeface="Bariol 1"/>
              </a:rPr>
              <a:t>C</a:t>
            </a:r>
            <a:r>
              <a:rPr lang="en-US" sz="5000" u="sng" dirty="0">
                <a:solidFill>
                  <a:srgbClr val="211B41"/>
                </a:solidFill>
                <a:latin typeface="Bariol 1"/>
                <a:ea typeface="Bariol 1"/>
                <a:cs typeface="Bariol 1"/>
                <a:sym typeface="Bariol 1"/>
                <a:hlinkClick r:id="rId7" tooltip="https://www.activeessex.org/sector-support/safeguarding-hub/"/>
              </a:rPr>
              <a:t>heck out our Safeguarding Hub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19878-FB76-BF08-8137-6F8EDE4CD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1659A-76EA-87D5-5076-909967927EC9}"/>
              </a:ext>
            </a:extLst>
          </p:cNvPr>
          <p:cNvSpPr>
            <a:spLocks noGrp="1"/>
          </p:cNvSpPr>
          <p:nvPr>
            <p:ph type="title"/>
          </p:nvPr>
        </p:nvSpPr>
        <p:spPr>
          <a:xfrm>
            <a:off x="536791" y="625384"/>
            <a:ext cx="15312218" cy="1334048"/>
          </a:xfrm>
        </p:spPr>
        <p:txBody>
          <a:bodyPr/>
          <a:lstStyle/>
          <a:p>
            <a:r>
              <a:rPr lang="en-GB" dirty="0"/>
              <a:t>Place</a:t>
            </a:r>
          </a:p>
        </p:txBody>
      </p:sp>
      <p:sp>
        <p:nvSpPr>
          <p:cNvPr id="3" name="Text Placeholder 2">
            <a:extLst>
              <a:ext uri="{FF2B5EF4-FFF2-40B4-BE49-F238E27FC236}">
                <a16:creationId xmlns:a16="http://schemas.microsoft.com/office/drawing/2014/main" id="{7EC4A68F-6A53-2A2F-2686-3DB5432CE60F}"/>
              </a:ext>
            </a:extLst>
          </p:cNvPr>
          <p:cNvSpPr>
            <a:spLocks noGrp="1"/>
          </p:cNvSpPr>
          <p:nvPr>
            <p:ph type="body" sz="quarter" idx="10"/>
          </p:nvPr>
        </p:nvSpPr>
        <p:spPr>
          <a:xfrm>
            <a:off x="536791" y="2106705"/>
            <a:ext cx="17624540" cy="8325855"/>
          </a:xfrm>
        </p:spPr>
        <p:txBody>
          <a:bodyPr lIns="0" tIns="0" rIns="0" bIns="0" anchor="t"/>
          <a:lstStyle/>
          <a:p>
            <a:pPr marL="0" indent="0">
              <a:buNone/>
            </a:pPr>
            <a:endParaRPr lang="en-GB" sz="3600" dirty="0">
              <a:solidFill>
                <a:srgbClr val="000000"/>
              </a:solidFill>
              <a:latin typeface="Calibri"/>
              <a:ea typeface="Calibri"/>
              <a:cs typeface="Calibri"/>
            </a:endParaRPr>
          </a:p>
          <a:p>
            <a:pPr marL="323850" indent="-323850">
              <a:buFont typeface="Arial"/>
              <a:buChar char="•"/>
            </a:pPr>
            <a:endParaRPr lang="en-GB" sz="3600" dirty="0">
              <a:solidFill>
                <a:srgbClr val="000000"/>
              </a:solidFill>
              <a:latin typeface="Verdana"/>
              <a:ea typeface="Verdana"/>
              <a:cs typeface="Calibri"/>
            </a:endParaRPr>
          </a:p>
          <a:p>
            <a:pPr marL="0" indent="0">
              <a:buNone/>
            </a:pPr>
            <a:endParaRPr lang="en-GB" sz="4800" b="1" dirty="0">
              <a:solidFill>
                <a:srgbClr val="052E78"/>
              </a:solidFill>
              <a:ea typeface="Calibri" panose="020F0502020204030204"/>
              <a:cs typeface="Calibri"/>
            </a:endParaRPr>
          </a:p>
        </p:txBody>
      </p:sp>
      <p:sp>
        <p:nvSpPr>
          <p:cNvPr id="5" name="Freeform 3">
            <a:extLst>
              <a:ext uri="{FF2B5EF4-FFF2-40B4-BE49-F238E27FC236}">
                <a16:creationId xmlns:a16="http://schemas.microsoft.com/office/drawing/2014/main" id="{2EEDC68E-AE19-013C-263D-159AB328FD84}"/>
              </a:ext>
            </a:extLst>
          </p:cNvPr>
          <p:cNvSpPr/>
          <p:nvPr/>
        </p:nvSpPr>
        <p:spPr>
          <a:xfrm>
            <a:off x="-7026" y="-162264"/>
            <a:ext cx="18287549" cy="1229277"/>
          </a:xfrm>
          <a:prstGeom prst="roundRect">
            <a:avLst/>
          </a:prstGeom>
          <a:solidFill>
            <a:srgbClr val="FF0000"/>
          </a:solidFill>
        </p:spPr>
        <p:txBody>
          <a:bodyPr/>
          <a:lstStyle/>
          <a:p>
            <a:pPr defTabSz="914445"/>
            <a:endParaRPr lang="en-GB">
              <a:solidFill>
                <a:prstClr val="black"/>
              </a:solidFill>
              <a:latin typeface="Calibri"/>
            </a:endParaRPr>
          </a:p>
        </p:txBody>
      </p:sp>
      <p:sp>
        <p:nvSpPr>
          <p:cNvPr id="6" name="TextBox 4">
            <a:extLst>
              <a:ext uri="{FF2B5EF4-FFF2-40B4-BE49-F238E27FC236}">
                <a16:creationId xmlns:a16="http://schemas.microsoft.com/office/drawing/2014/main" id="{2A8C1683-28AC-82D6-A624-B2ECB2C74E40}"/>
              </a:ext>
            </a:extLst>
          </p:cNvPr>
          <p:cNvSpPr txBox="1"/>
          <p:nvPr/>
        </p:nvSpPr>
        <p:spPr>
          <a:xfrm>
            <a:off x="-4640" y="-268297"/>
            <a:ext cx="18285162" cy="1335311"/>
          </a:xfrm>
          <a:prstGeom prst="roundRect">
            <a:avLst/>
          </a:prstGeom>
          <a:solidFill>
            <a:srgbClr val="FF0000"/>
          </a:solidFill>
        </p:spPr>
        <p:txBody>
          <a:bodyPr lIns="50801" tIns="50801" rIns="50801" bIns="50801" rtlCol="0" anchor="ctr"/>
          <a:lstStyle/>
          <a:p>
            <a:pPr algn="ctr" defTabSz="914445">
              <a:lnSpc>
                <a:spcPts val="2660"/>
              </a:lnSpc>
            </a:pPr>
            <a:endParaRPr>
              <a:solidFill>
                <a:prstClr val="black"/>
              </a:solidFill>
              <a:latin typeface="Calibri"/>
            </a:endParaRPr>
          </a:p>
        </p:txBody>
      </p:sp>
      <p:pic>
        <p:nvPicPr>
          <p:cNvPr id="8" name="Picture 7" descr="A screenshot of a computer screen&#10;&#10;AI-generated content may be incorrect.">
            <a:extLst>
              <a:ext uri="{FF2B5EF4-FFF2-40B4-BE49-F238E27FC236}">
                <a16:creationId xmlns:a16="http://schemas.microsoft.com/office/drawing/2014/main" id="{CABFFFD6-F2DC-BC0B-55BA-E53245400EAA}"/>
              </a:ext>
            </a:extLst>
          </p:cNvPr>
          <p:cNvPicPr>
            <a:picLocks noChangeAspect="1"/>
          </p:cNvPicPr>
          <p:nvPr/>
        </p:nvPicPr>
        <p:blipFill>
          <a:blip r:embed="rId3"/>
          <a:srcRect l="18701" t="17436" r="18701" b="8889"/>
          <a:stretch>
            <a:fillRect/>
          </a:stretch>
        </p:blipFill>
        <p:spPr>
          <a:xfrm>
            <a:off x="316522" y="1959431"/>
            <a:ext cx="17434688" cy="7975877"/>
          </a:xfrm>
          <a:prstGeom prst="rect">
            <a:avLst/>
          </a:prstGeom>
        </p:spPr>
      </p:pic>
    </p:spTree>
    <p:extLst>
      <p:ext uri="{BB962C8B-B14F-4D97-AF65-F5344CB8AC3E}">
        <p14:creationId xmlns:p14="http://schemas.microsoft.com/office/powerpoint/2010/main" val="2522489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28700" y="1171575"/>
            <a:ext cx="8717759" cy="1996469"/>
          </a:xfrm>
          <a:prstGeom prst="rect">
            <a:avLst/>
          </a:prstGeom>
        </p:spPr>
        <p:txBody>
          <a:bodyPr lIns="0" tIns="0" rIns="0" bIns="0" rtlCol="0" anchor="t">
            <a:spAutoFit/>
          </a:bodyPr>
          <a:lstStyle/>
          <a:p>
            <a:pPr algn="l">
              <a:lnSpc>
                <a:spcPts val="7657"/>
              </a:lnSpc>
            </a:pPr>
            <a:r>
              <a:rPr lang="en-US" sz="7657" b="1">
                <a:solidFill>
                  <a:srgbClr val="211B41"/>
                </a:solidFill>
                <a:latin typeface="Amatic SC Bold"/>
                <a:ea typeface="Amatic SC Bold"/>
                <a:cs typeface="Amatic SC Bold"/>
                <a:sym typeface="Amatic SC Bold"/>
              </a:rPr>
              <a:t>how you can work with us at active kent &amp; medway</a:t>
            </a:r>
          </a:p>
        </p:txBody>
      </p:sp>
      <p:grpSp>
        <p:nvGrpSpPr>
          <p:cNvPr id="6" name="Group 6"/>
          <p:cNvGrpSpPr/>
          <p:nvPr/>
        </p:nvGrpSpPr>
        <p:grpSpPr>
          <a:xfrm>
            <a:off x="10999255" y="386237"/>
            <a:ext cx="6260045" cy="912054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1B41"/>
            </a:solidFill>
            <a:ln w="952500" cap="sq">
              <a:solidFill>
                <a:srgbClr val="211B41"/>
              </a:solidFill>
              <a:prstDash val="solid"/>
              <a:miter/>
            </a:ln>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3853706" y="7915344"/>
            <a:ext cx="2987491" cy="1952625"/>
            <a:chOff x="0" y="0"/>
            <a:chExt cx="812800" cy="794313"/>
          </a:xfrm>
        </p:grpSpPr>
        <p:sp>
          <p:nvSpPr>
            <p:cNvPr id="10" name="Freeform 10"/>
            <p:cNvSpPr/>
            <p:nvPr/>
          </p:nvSpPr>
          <p:spPr>
            <a:xfrm>
              <a:off x="0" y="0"/>
              <a:ext cx="812800" cy="794313"/>
            </a:xfrm>
            <a:custGeom>
              <a:avLst/>
              <a:gdLst/>
              <a:ahLst/>
              <a:cxnLst/>
              <a:rect l="l" t="t" r="r" b="b"/>
              <a:pathLst>
                <a:path w="812800" h="794313">
                  <a:moveTo>
                    <a:pt x="406400" y="0"/>
                  </a:moveTo>
                  <a:cubicBezTo>
                    <a:pt x="181951" y="0"/>
                    <a:pt x="0" y="177813"/>
                    <a:pt x="0" y="397157"/>
                  </a:cubicBezTo>
                  <a:cubicBezTo>
                    <a:pt x="0" y="616500"/>
                    <a:pt x="181951" y="794313"/>
                    <a:pt x="406400" y="794313"/>
                  </a:cubicBezTo>
                  <a:cubicBezTo>
                    <a:pt x="630849" y="794313"/>
                    <a:pt x="812800" y="616500"/>
                    <a:pt x="812800" y="397157"/>
                  </a:cubicBezTo>
                  <a:cubicBezTo>
                    <a:pt x="812800" y="177813"/>
                    <a:pt x="630849" y="0"/>
                    <a:pt x="406400" y="0"/>
                  </a:cubicBezTo>
                  <a:close/>
                </a:path>
              </a:pathLst>
            </a:custGeom>
            <a:solidFill>
              <a:srgbClr val="000000">
                <a:alpha val="0"/>
              </a:srgbClr>
            </a:solidFill>
            <a:ln w="952500" cap="sq">
              <a:solidFill>
                <a:srgbClr val="89C86C"/>
              </a:solidFill>
              <a:prstDash val="solid"/>
              <a:miter/>
            </a:ln>
          </p:spPr>
          <p:txBody>
            <a:bodyPr/>
            <a:lstStyle/>
            <a:p>
              <a:endParaRPr lang="en-GB"/>
            </a:p>
          </p:txBody>
        </p:sp>
        <p:sp>
          <p:nvSpPr>
            <p:cNvPr id="11" name="TextBox 11"/>
            <p:cNvSpPr txBox="1"/>
            <p:nvPr/>
          </p:nvSpPr>
          <p:spPr>
            <a:xfrm>
              <a:off x="76200" y="36367"/>
              <a:ext cx="660400" cy="683479"/>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3929205" y="7076431"/>
            <a:ext cx="3744046" cy="892179"/>
            <a:chOff x="0" y="0"/>
            <a:chExt cx="986086" cy="234977"/>
          </a:xfrm>
        </p:grpSpPr>
        <p:sp>
          <p:nvSpPr>
            <p:cNvPr id="13" name="Freeform 13"/>
            <p:cNvSpPr/>
            <p:nvPr/>
          </p:nvSpPr>
          <p:spPr>
            <a:xfrm>
              <a:off x="0" y="0"/>
              <a:ext cx="986086" cy="234977"/>
            </a:xfrm>
            <a:custGeom>
              <a:avLst/>
              <a:gdLst/>
              <a:ahLst/>
              <a:cxnLst/>
              <a:rect l="l" t="t" r="r" b="b"/>
              <a:pathLst>
                <a:path w="986086" h="234977">
                  <a:moveTo>
                    <a:pt x="0" y="0"/>
                  </a:moveTo>
                  <a:lnTo>
                    <a:pt x="986086" y="0"/>
                  </a:lnTo>
                  <a:lnTo>
                    <a:pt x="986086" y="234977"/>
                  </a:lnTo>
                  <a:lnTo>
                    <a:pt x="0" y="234977"/>
                  </a:lnTo>
                  <a:close/>
                </a:path>
              </a:pathLst>
            </a:custGeom>
            <a:solidFill>
              <a:srgbClr val="211B41"/>
            </a:solidFill>
          </p:spPr>
          <p:txBody>
            <a:bodyPr/>
            <a:lstStyle/>
            <a:p>
              <a:endParaRPr lang="en-GB"/>
            </a:p>
          </p:txBody>
        </p:sp>
        <p:sp>
          <p:nvSpPr>
            <p:cNvPr id="14" name="TextBox 14"/>
            <p:cNvSpPr txBox="1"/>
            <p:nvPr/>
          </p:nvSpPr>
          <p:spPr>
            <a:xfrm>
              <a:off x="0" y="-38100"/>
              <a:ext cx="986086" cy="273077"/>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028700" y="3758414"/>
            <a:ext cx="1678926" cy="1602611"/>
          </a:xfrm>
          <a:custGeom>
            <a:avLst/>
            <a:gdLst/>
            <a:ahLst/>
            <a:cxnLst/>
            <a:rect l="l" t="t" r="r" b="b"/>
            <a:pathLst>
              <a:path w="1678926" h="1602611">
                <a:moveTo>
                  <a:pt x="0" y="0"/>
                </a:moveTo>
                <a:lnTo>
                  <a:pt x="1678926" y="0"/>
                </a:lnTo>
                <a:lnTo>
                  <a:pt x="1678926" y="1602611"/>
                </a:lnTo>
                <a:lnTo>
                  <a:pt x="0" y="16026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6" name="TextBox 16"/>
          <p:cNvSpPr txBox="1"/>
          <p:nvPr/>
        </p:nvSpPr>
        <p:spPr>
          <a:xfrm>
            <a:off x="1028700" y="5935198"/>
            <a:ext cx="8717759" cy="1952625"/>
          </a:xfrm>
          <a:prstGeom prst="rect">
            <a:avLst/>
          </a:prstGeom>
        </p:spPr>
        <p:txBody>
          <a:bodyPr lIns="0" tIns="0" rIns="0" bIns="0" rtlCol="0" anchor="t">
            <a:spAutoFit/>
          </a:bodyPr>
          <a:lstStyle/>
          <a:p>
            <a:pPr algn="l">
              <a:lnSpc>
                <a:spcPts val="7500"/>
              </a:lnSpc>
            </a:pPr>
            <a:r>
              <a:rPr lang="en-US" sz="7500" b="1">
                <a:solidFill>
                  <a:srgbClr val="211B41"/>
                </a:solidFill>
                <a:latin typeface="Amatic SC Bold"/>
                <a:ea typeface="Amatic SC Bold"/>
                <a:cs typeface="Amatic SC Bold"/>
                <a:sym typeface="Amatic SC Bold"/>
              </a:rPr>
              <a:t>Please do get in touch should you have any questions!</a:t>
            </a:r>
          </a:p>
        </p:txBody>
      </p:sp>
      <p:sp>
        <p:nvSpPr>
          <p:cNvPr id="17" name="TextBox 17"/>
          <p:cNvSpPr txBox="1"/>
          <p:nvPr/>
        </p:nvSpPr>
        <p:spPr>
          <a:xfrm>
            <a:off x="3002169" y="3896136"/>
            <a:ext cx="4690566" cy="1355742"/>
          </a:xfrm>
          <a:prstGeom prst="rect">
            <a:avLst/>
          </a:prstGeom>
        </p:spPr>
        <p:txBody>
          <a:bodyPr lIns="0" tIns="0" rIns="0" bIns="0" rtlCol="0" anchor="t">
            <a:spAutoFit/>
          </a:bodyPr>
          <a:lstStyle/>
          <a:p>
            <a:pPr algn="l">
              <a:lnSpc>
                <a:spcPts val="5000"/>
              </a:lnSpc>
            </a:pPr>
            <a:r>
              <a:rPr lang="en-US" sz="5000">
                <a:solidFill>
                  <a:srgbClr val="211B41"/>
                </a:solidFill>
                <a:latin typeface="Bariol 1"/>
                <a:ea typeface="Bariol 1"/>
                <a:cs typeface="Bariol 1"/>
                <a:sym typeface="Bariol 1"/>
              </a:rPr>
              <a:t>A</a:t>
            </a:r>
            <a:r>
              <a:rPr lang="en-US" sz="5000" b="1" u="sng">
                <a:solidFill>
                  <a:srgbClr val="211B41"/>
                </a:solidFill>
                <a:latin typeface="Bariol 1"/>
                <a:ea typeface="Bariol 1"/>
                <a:cs typeface="Bariol 1"/>
                <a:sym typeface="Bariol 1"/>
                <a:hlinkClick r:id="rId4" tooltip="https://activekent.org/safeguarding/sport-welfare-project/"/>
              </a:rPr>
              <a:t>ctive Kent &amp; Medway website</a:t>
            </a:r>
          </a:p>
        </p:txBody>
      </p:sp>
      <p:grpSp>
        <p:nvGrpSpPr>
          <p:cNvPr id="18" name="Group 18"/>
          <p:cNvGrpSpPr/>
          <p:nvPr/>
        </p:nvGrpSpPr>
        <p:grpSpPr>
          <a:xfrm>
            <a:off x="9746459" y="2413640"/>
            <a:ext cx="3420791" cy="4913794"/>
            <a:chOff x="0" y="0"/>
            <a:chExt cx="906373" cy="1301960"/>
          </a:xfrm>
        </p:grpSpPr>
        <p:sp>
          <p:nvSpPr>
            <p:cNvPr id="19" name="Freeform 19"/>
            <p:cNvSpPr/>
            <p:nvPr/>
          </p:nvSpPr>
          <p:spPr>
            <a:xfrm>
              <a:off x="0" y="0"/>
              <a:ext cx="906373" cy="1301960"/>
            </a:xfrm>
            <a:custGeom>
              <a:avLst/>
              <a:gdLst/>
              <a:ahLst/>
              <a:cxnLst/>
              <a:rect l="l" t="t" r="r" b="b"/>
              <a:pathLst>
                <a:path w="906373" h="1301960">
                  <a:moveTo>
                    <a:pt x="0" y="0"/>
                  </a:moveTo>
                  <a:lnTo>
                    <a:pt x="906373" y="0"/>
                  </a:lnTo>
                  <a:lnTo>
                    <a:pt x="906373" y="1301960"/>
                  </a:lnTo>
                  <a:lnTo>
                    <a:pt x="0" y="1301960"/>
                  </a:lnTo>
                  <a:close/>
                </a:path>
              </a:pathLst>
            </a:custGeom>
            <a:blipFill>
              <a:blip r:embed="rId5"/>
              <a:stretch>
                <a:fillRect l="-20745" r="-20745"/>
              </a:stretch>
            </a:blipFill>
          </p:spPr>
          <p:txBody>
            <a:bodyPr/>
            <a:lstStyle/>
            <a:p>
              <a:endParaRPr lang="en-GB"/>
            </a:p>
          </p:txBody>
        </p:sp>
      </p:grpSp>
      <p:grpSp>
        <p:nvGrpSpPr>
          <p:cNvPr id="20" name="Group 20"/>
          <p:cNvGrpSpPr/>
          <p:nvPr/>
        </p:nvGrpSpPr>
        <p:grpSpPr>
          <a:xfrm>
            <a:off x="13762403" y="2413640"/>
            <a:ext cx="3420791" cy="4913794"/>
            <a:chOff x="0" y="0"/>
            <a:chExt cx="906373" cy="1301960"/>
          </a:xfrm>
        </p:grpSpPr>
        <p:sp>
          <p:nvSpPr>
            <p:cNvPr id="21" name="Freeform 21"/>
            <p:cNvSpPr/>
            <p:nvPr/>
          </p:nvSpPr>
          <p:spPr>
            <a:xfrm>
              <a:off x="0" y="0"/>
              <a:ext cx="906373" cy="1301960"/>
            </a:xfrm>
            <a:custGeom>
              <a:avLst/>
              <a:gdLst/>
              <a:ahLst/>
              <a:cxnLst/>
              <a:rect l="l" t="t" r="r" b="b"/>
              <a:pathLst>
                <a:path w="906373" h="1301960">
                  <a:moveTo>
                    <a:pt x="0" y="0"/>
                  </a:moveTo>
                  <a:lnTo>
                    <a:pt x="906373" y="0"/>
                  </a:lnTo>
                  <a:lnTo>
                    <a:pt x="906373" y="1301960"/>
                  </a:lnTo>
                  <a:lnTo>
                    <a:pt x="0" y="1301960"/>
                  </a:lnTo>
                  <a:close/>
                </a:path>
              </a:pathLst>
            </a:custGeom>
            <a:blipFill>
              <a:blip r:embed="rId6"/>
              <a:stretch>
                <a:fillRect l="-9612" r="-9612"/>
              </a:stretch>
            </a:blipFill>
          </p:spPr>
          <p:txBody>
            <a:bodyPr/>
            <a:lstStyle/>
            <a:p>
              <a:endParaRPr lang="en-GB"/>
            </a:p>
          </p:txBody>
        </p:sp>
      </p:grpSp>
      <p:grpSp>
        <p:nvGrpSpPr>
          <p:cNvPr id="22" name="Group 22"/>
          <p:cNvGrpSpPr/>
          <p:nvPr/>
        </p:nvGrpSpPr>
        <p:grpSpPr>
          <a:xfrm>
            <a:off x="9423204" y="6881344"/>
            <a:ext cx="3744046" cy="1688155"/>
            <a:chOff x="0" y="0"/>
            <a:chExt cx="849271" cy="234977"/>
          </a:xfrm>
        </p:grpSpPr>
        <p:sp>
          <p:nvSpPr>
            <p:cNvPr id="23" name="Freeform 23"/>
            <p:cNvSpPr/>
            <p:nvPr/>
          </p:nvSpPr>
          <p:spPr>
            <a:xfrm>
              <a:off x="0" y="0"/>
              <a:ext cx="849271" cy="234977"/>
            </a:xfrm>
            <a:custGeom>
              <a:avLst/>
              <a:gdLst/>
              <a:ahLst/>
              <a:cxnLst/>
              <a:rect l="l" t="t" r="r" b="b"/>
              <a:pathLst>
                <a:path w="849271" h="234977">
                  <a:moveTo>
                    <a:pt x="0" y="0"/>
                  </a:moveTo>
                  <a:lnTo>
                    <a:pt x="849271" y="0"/>
                  </a:lnTo>
                  <a:lnTo>
                    <a:pt x="849271" y="234977"/>
                  </a:lnTo>
                  <a:lnTo>
                    <a:pt x="0" y="234977"/>
                  </a:lnTo>
                  <a:close/>
                </a:path>
              </a:pathLst>
            </a:custGeom>
            <a:solidFill>
              <a:srgbClr val="211B41"/>
            </a:solidFill>
          </p:spPr>
          <p:txBody>
            <a:bodyPr/>
            <a:lstStyle/>
            <a:p>
              <a:endParaRPr lang="en-GB"/>
            </a:p>
          </p:txBody>
        </p:sp>
        <p:sp>
          <p:nvSpPr>
            <p:cNvPr id="24" name="TextBox 24"/>
            <p:cNvSpPr txBox="1"/>
            <p:nvPr/>
          </p:nvSpPr>
          <p:spPr>
            <a:xfrm>
              <a:off x="0" y="-38100"/>
              <a:ext cx="849271" cy="273077"/>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3929205" y="6981181"/>
            <a:ext cx="4211758" cy="1670547"/>
            <a:chOff x="0" y="0"/>
            <a:chExt cx="986086" cy="234977"/>
          </a:xfrm>
        </p:grpSpPr>
        <p:sp>
          <p:nvSpPr>
            <p:cNvPr id="26" name="Freeform 26"/>
            <p:cNvSpPr/>
            <p:nvPr/>
          </p:nvSpPr>
          <p:spPr>
            <a:xfrm>
              <a:off x="0" y="0"/>
              <a:ext cx="986086" cy="234977"/>
            </a:xfrm>
            <a:custGeom>
              <a:avLst/>
              <a:gdLst/>
              <a:ahLst/>
              <a:cxnLst/>
              <a:rect l="l" t="t" r="r" b="b"/>
              <a:pathLst>
                <a:path w="986086" h="234977">
                  <a:moveTo>
                    <a:pt x="0" y="0"/>
                  </a:moveTo>
                  <a:lnTo>
                    <a:pt x="986086" y="0"/>
                  </a:lnTo>
                  <a:lnTo>
                    <a:pt x="986086" y="234977"/>
                  </a:lnTo>
                  <a:lnTo>
                    <a:pt x="0" y="234977"/>
                  </a:lnTo>
                  <a:close/>
                </a:path>
              </a:pathLst>
            </a:custGeom>
            <a:solidFill>
              <a:srgbClr val="211B41"/>
            </a:solidFill>
          </p:spPr>
          <p:txBody>
            <a:bodyPr/>
            <a:lstStyle/>
            <a:p>
              <a:endParaRPr lang="en-GB"/>
            </a:p>
          </p:txBody>
        </p:sp>
        <p:sp>
          <p:nvSpPr>
            <p:cNvPr id="27" name="TextBox 27"/>
            <p:cNvSpPr txBox="1"/>
            <p:nvPr/>
          </p:nvSpPr>
          <p:spPr>
            <a:xfrm>
              <a:off x="0" y="-38100"/>
              <a:ext cx="986086" cy="273077"/>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14043191" y="7435541"/>
            <a:ext cx="3978064" cy="304892"/>
          </a:xfrm>
          <a:prstGeom prst="rect">
            <a:avLst/>
          </a:prstGeom>
        </p:spPr>
        <p:txBody>
          <a:bodyPr wrap="square" lIns="0" tIns="0" rIns="0" bIns="0" rtlCol="0" anchor="t">
            <a:spAutoFit/>
          </a:bodyPr>
          <a:lstStyle/>
          <a:p>
            <a:pPr algn="ctr">
              <a:lnSpc>
                <a:spcPts val="2579"/>
              </a:lnSpc>
            </a:pPr>
            <a:r>
              <a:rPr lang="en-US" sz="1842" dirty="0">
                <a:solidFill>
                  <a:srgbClr val="FFFFFF"/>
                </a:solidFill>
                <a:latin typeface="Bariol 2"/>
                <a:ea typeface="Bariol 2"/>
                <a:cs typeface="Bariol 2"/>
                <a:sym typeface="Bariol 2"/>
              </a:rPr>
              <a:t>jimmy.mccormack@kent.gov.uk</a:t>
            </a:r>
          </a:p>
        </p:txBody>
      </p:sp>
      <p:sp>
        <p:nvSpPr>
          <p:cNvPr id="30" name="TextBox 30"/>
          <p:cNvSpPr txBox="1"/>
          <p:nvPr/>
        </p:nvSpPr>
        <p:spPr>
          <a:xfrm>
            <a:off x="9423204" y="7327434"/>
            <a:ext cx="3828426" cy="304892"/>
          </a:xfrm>
          <a:prstGeom prst="rect">
            <a:avLst/>
          </a:prstGeom>
        </p:spPr>
        <p:txBody>
          <a:bodyPr wrap="square" lIns="0" tIns="0" rIns="0" bIns="0" rtlCol="0" anchor="t">
            <a:spAutoFit/>
          </a:bodyPr>
          <a:lstStyle/>
          <a:p>
            <a:pPr algn="ctr">
              <a:lnSpc>
                <a:spcPts val="2579"/>
              </a:lnSpc>
            </a:pPr>
            <a:r>
              <a:rPr lang="en-US" sz="1842" dirty="0">
                <a:solidFill>
                  <a:srgbClr val="FFFFFF"/>
                </a:solidFill>
                <a:latin typeface="Bariol 2"/>
                <a:ea typeface="Bariol 2"/>
                <a:cs typeface="Bariol 2"/>
                <a:sym typeface="Bariol 2"/>
              </a:rPr>
              <a:t>stuart.butler@kent.gov.uk</a:t>
            </a:r>
          </a:p>
        </p:txBody>
      </p:sp>
      <p:sp>
        <p:nvSpPr>
          <p:cNvPr id="31" name="Freeform 31"/>
          <p:cNvSpPr/>
          <p:nvPr/>
        </p:nvSpPr>
        <p:spPr>
          <a:xfrm>
            <a:off x="15549777" y="8368660"/>
            <a:ext cx="1204998" cy="1532103"/>
          </a:xfrm>
          <a:custGeom>
            <a:avLst/>
            <a:gdLst/>
            <a:ahLst/>
            <a:cxnLst/>
            <a:rect l="l" t="t" r="r" b="b"/>
            <a:pathLst>
              <a:path w="1204998" h="1532103">
                <a:moveTo>
                  <a:pt x="0" y="0"/>
                </a:moveTo>
                <a:lnTo>
                  <a:pt x="1204998" y="0"/>
                </a:lnTo>
                <a:lnTo>
                  <a:pt x="1204998" y="1532103"/>
                </a:lnTo>
                <a:lnTo>
                  <a:pt x="0" y="1532103"/>
                </a:lnTo>
                <a:lnTo>
                  <a:pt x="0" y="0"/>
                </a:lnTo>
                <a:close/>
              </a:path>
            </a:pathLst>
          </a:custGeom>
          <a:blipFill>
            <a:blip r:embed="rId7"/>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39EAD-07FA-2724-9901-527E3EEE3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EA46FB-B3C1-DF84-B42E-BD7926EB5588}"/>
              </a:ext>
            </a:extLst>
          </p:cNvPr>
          <p:cNvSpPr>
            <a:spLocks noGrp="1"/>
          </p:cNvSpPr>
          <p:nvPr>
            <p:ph type="title"/>
          </p:nvPr>
        </p:nvSpPr>
        <p:spPr>
          <a:xfrm>
            <a:off x="536791" y="1067014"/>
            <a:ext cx="15312218" cy="1334048"/>
          </a:xfrm>
        </p:spPr>
        <p:txBody>
          <a:bodyPr/>
          <a:lstStyle/>
          <a:p>
            <a:r>
              <a:rPr lang="en-GB" dirty="0"/>
              <a:t>Workforce</a:t>
            </a:r>
          </a:p>
        </p:txBody>
      </p:sp>
      <p:sp>
        <p:nvSpPr>
          <p:cNvPr id="3" name="Text Placeholder 2">
            <a:extLst>
              <a:ext uri="{FF2B5EF4-FFF2-40B4-BE49-F238E27FC236}">
                <a16:creationId xmlns:a16="http://schemas.microsoft.com/office/drawing/2014/main" id="{140C83BE-0EA2-BD09-951E-3E18D9296065}"/>
              </a:ext>
            </a:extLst>
          </p:cNvPr>
          <p:cNvSpPr>
            <a:spLocks noGrp="1"/>
          </p:cNvSpPr>
          <p:nvPr>
            <p:ph type="body" sz="quarter" idx="10"/>
          </p:nvPr>
        </p:nvSpPr>
        <p:spPr>
          <a:xfrm>
            <a:off x="536791" y="2106705"/>
            <a:ext cx="17624540" cy="8325855"/>
          </a:xfrm>
        </p:spPr>
        <p:txBody>
          <a:bodyPr lIns="0" tIns="0" rIns="0" bIns="0" anchor="t"/>
          <a:lstStyle/>
          <a:p>
            <a:pPr marL="0" indent="0">
              <a:buNone/>
            </a:pPr>
            <a:endParaRPr lang="en-GB" sz="3600" dirty="0">
              <a:solidFill>
                <a:srgbClr val="000000"/>
              </a:solidFill>
              <a:latin typeface="Calibri"/>
              <a:ea typeface="Calibri"/>
              <a:cs typeface="Calibri"/>
            </a:endParaRPr>
          </a:p>
          <a:p>
            <a:pPr marL="323850" indent="-323850">
              <a:buFont typeface="Arial"/>
              <a:buChar char="•"/>
            </a:pPr>
            <a:endParaRPr lang="en-GB" sz="3600" dirty="0">
              <a:solidFill>
                <a:srgbClr val="000000"/>
              </a:solidFill>
              <a:latin typeface="Verdana"/>
              <a:ea typeface="Verdana"/>
              <a:cs typeface="Calibri"/>
            </a:endParaRPr>
          </a:p>
          <a:p>
            <a:pPr marL="0" indent="0">
              <a:buNone/>
            </a:pPr>
            <a:endParaRPr lang="en-GB" sz="4800" b="1" dirty="0">
              <a:solidFill>
                <a:srgbClr val="052E78"/>
              </a:solidFill>
              <a:ea typeface="Calibri" panose="020F0502020204030204"/>
              <a:cs typeface="Calibri"/>
            </a:endParaRPr>
          </a:p>
          <a:p>
            <a:pPr marL="323850" indent="-323850"/>
            <a:endParaRPr lang="en-GB" sz="3600" dirty="0">
              <a:solidFill>
                <a:srgbClr val="000000"/>
              </a:solidFill>
              <a:ea typeface="Calibri" panose="020F0502020204030204"/>
              <a:cs typeface="Calibri"/>
            </a:endParaRPr>
          </a:p>
        </p:txBody>
      </p:sp>
      <p:sp>
        <p:nvSpPr>
          <p:cNvPr id="5" name="Freeform 3">
            <a:extLst>
              <a:ext uri="{FF2B5EF4-FFF2-40B4-BE49-F238E27FC236}">
                <a16:creationId xmlns:a16="http://schemas.microsoft.com/office/drawing/2014/main" id="{3D72D94A-AC47-E5E2-1074-CC5922302AB5}"/>
              </a:ext>
            </a:extLst>
          </p:cNvPr>
          <p:cNvSpPr/>
          <p:nvPr/>
        </p:nvSpPr>
        <p:spPr>
          <a:xfrm>
            <a:off x="-7026" y="-162264"/>
            <a:ext cx="18287549" cy="1229277"/>
          </a:xfrm>
          <a:prstGeom prst="roundRect">
            <a:avLst/>
          </a:prstGeom>
          <a:solidFill>
            <a:srgbClr val="FF0000"/>
          </a:solidFill>
        </p:spPr>
        <p:txBody>
          <a:bodyPr/>
          <a:lstStyle/>
          <a:p>
            <a:pPr defTabSz="914445"/>
            <a:endParaRPr lang="en-GB">
              <a:solidFill>
                <a:prstClr val="black"/>
              </a:solidFill>
              <a:latin typeface="Calibri"/>
            </a:endParaRPr>
          </a:p>
        </p:txBody>
      </p:sp>
      <p:sp>
        <p:nvSpPr>
          <p:cNvPr id="6" name="TextBox 4">
            <a:extLst>
              <a:ext uri="{FF2B5EF4-FFF2-40B4-BE49-F238E27FC236}">
                <a16:creationId xmlns:a16="http://schemas.microsoft.com/office/drawing/2014/main" id="{EE50E08F-2085-4426-E907-E0216340643C}"/>
              </a:ext>
            </a:extLst>
          </p:cNvPr>
          <p:cNvSpPr txBox="1"/>
          <p:nvPr/>
        </p:nvSpPr>
        <p:spPr>
          <a:xfrm>
            <a:off x="-4640" y="-268297"/>
            <a:ext cx="18285162" cy="1335311"/>
          </a:xfrm>
          <a:prstGeom prst="roundRect">
            <a:avLst/>
          </a:prstGeom>
          <a:solidFill>
            <a:srgbClr val="FF0000"/>
          </a:solidFill>
        </p:spPr>
        <p:txBody>
          <a:bodyPr lIns="50801" tIns="50801" rIns="50801" bIns="50801" rtlCol="0" anchor="ctr"/>
          <a:lstStyle/>
          <a:p>
            <a:pPr algn="ctr" defTabSz="914445">
              <a:lnSpc>
                <a:spcPts val="2660"/>
              </a:lnSpc>
            </a:pPr>
            <a:endParaRPr>
              <a:solidFill>
                <a:prstClr val="black"/>
              </a:solidFill>
              <a:latin typeface="Calibri"/>
            </a:endParaRPr>
          </a:p>
        </p:txBody>
      </p:sp>
      <p:sp>
        <p:nvSpPr>
          <p:cNvPr id="7" name="TextBox 6">
            <a:extLst>
              <a:ext uri="{FF2B5EF4-FFF2-40B4-BE49-F238E27FC236}">
                <a16:creationId xmlns:a16="http://schemas.microsoft.com/office/drawing/2014/main" id="{8B64C055-2347-EF78-12D1-65F62BB327BF}"/>
              </a:ext>
            </a:extLst>
          </p:cNvPr>
          <p:cNvSpPr txBox="1"/>
          <p:nvPr/>
        </p:nvSpPr>
        <p:spPr>
          <a:xfrm>
            <a:off x="642938" y="2668647"/>
            <a:ext cx="16416338" cy="7155805"/>
          </a:xfrm>
          <a:prstGeom prst="rect">
            <a:avLst/>
          </a:prstGeom>
          <a:noFill/>
        </p:spPr>
        <p:txBody>
          <a:bodyPr wrap="square" rtlCol="0">
            <a:spAutoFit/>
          </a:bodyPr>
          <a:lstStyle/>
          <a:p>
            <a:pPr marL="428625" indent="-428625">
              <a:buFont typeface="Arial" panose="020B0604020202020204" pitchFamily="34" charset="0"/>
              <a:buChar char="•"/>
            </a:pPr>
            <a:r>
              <a:rPr lang="en-GB" sz="2700">
                <a:latin typeface="Gotham"/>
              </a:rPr>
              <a:t>Piloting a new approach that strengthens the role of grassroots community sport in supporting people with long term health conditions. The ambition is to create more "health ready" community sport settings by upskilling the workforce, improving confidence, and ensuring clubs feel equipped to support people who are currently inactive or require structured physical activity as part of management of their health condition.</a:t>
            </a:r>
          </a:p>
          <a:p>
            <a:pPr marL="428625" indent="-428625">
              <a:buFont typeface="Arial" panose="020B0604020202020204" pitchFamily="34" charset="0"/>
              <a:buChar char="•"/>
            </a:pPr>
            <a:endParaRPr lang="en-GB" sz="2700">
              <a:latin typeface="Gotham"/>
            </a:endParaRPr>
          </a:p>
          <a:p>
            <a:pPr marL="428625" indent="-428625">
              <a:buFont typeface="Arial" panose="020B0604020202020204" pitchFamily="34" charset="0"/>
              <a:buChar char="•"/>
            </a:pPr>
            <a:r>
              <a:rPr lang="en-GB" sz="2700">
                <a:latin typeface="Gotham"/>
              </a:rPr>
              <a:t>Focused work to develop inclusive practice within the sector. Recently delivered a disability inclusion focused National Governing Body (NGB) Roundtable with the Activity Alliance which helped to build the confidence of a range of NGBs in offering more accessible and inclusive programmes.</a:t>
            </a:r>
          </a:p>
          <a:p>
            <a:pPr marL="428625" indent="-428625">
              <a:buFont typeface="Arial" panose="020B0604020202020204" pitchFamily="34" charset="0"/>
              <a:buChar char="•"/>
            </a:pPr>
            <a:endParaRPr lang="en-GB" sz="2700">
              <a:latin typeface="Gotham"/>
            </a:endParaRPr>
          </a:p>
          <a:p>
            <a:pPr marL="428625" indent="-428625">
              <a:buFont typeface="Arial" panose="020B0604020202020204" pitchFamily="34" charset="0"/>
              <a:buChar char="•"/>
            </a:pPr>
            <a:r>
              <a:rPr lang="en-GB" sz="2700">
                <a:latin typeface="Gotham"/>
              </a:rPr>
              <a:t>Working with Chartered Institute for the Management of Sport &amp; Physical Activity (CIMSPA) in North East London to undertake a skills diagnostic and establish a North East London Local Skills Accountability Board (LSAB) representing employers, education, local authorities, community organisations, and health bodies.</a:t>
            </a:r>
          </a:p>
          <a:p>
            <a:endParaRPr lang="en-GB" sz="2700">
              <a:latin typeface="Gotham"/>
            </a:endParaRPr>
          </a:p>
          <a:p>
            <a:pPr marL="428625" indent="-428625">
              <a:buFont typeface="Arial" panose="020B0604020202020204" pitchFamily="34" charset="0"/>
              <a:buChar char="•"/>
            </a:pPr>
            <a:r>
              <a:rPr lang="en-GB" sz="2700">
                <a:latin typeface="Gotham"/>
              </a:rPr>
              <a:t>Workforce development directly to clubs through the Sports Welfare Officer programme. Key stats include: </a:t>
            </a:r>
            <a:r>
              <a:rPr lang="en-GB" sz="2700"/>
              <a:t>Intensive support provided to 130 clubs / groups, 63 clubs/ groups received intensive support between March-August (Top 2 - Athletics and Rowing clubs) and Engagement with 44 NGBs</a:t>
            </a:r>
            <a:endParaRPr lang="en-GB" sz="2700">
              <a:ea typeface="Calibri"/>
              <a:cs typeface="Calibri"/>
            </a:endParaRPr>
          </a:p>
          <a:p>
            <a:endParaRPr lang="en-GB" sz="2700">
              <a:latin typeface="Gotham"/>
            </a:endParaRPr>
          </a:p>
        </p:txBody>
      </p:sp>
    </p:spTree>
    <p:extLst>
      <p:ext uri="{BB962C8B-B14F-4D97-AF65-F5344CB8AC3E}">
        <p14:creationId xmlns:p14="http://schemas.microsoft.com/office/powerpoint/2010/main" val="333361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61C7F-4A99-594F-4FD9-2676245F9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D2945-4B21-AEB9-869B-5D98512BE540}"/>
              </a:ext>
            </a:extLst>
          </p:cNvPr>
          <p:cNvSpPr>
            <a:spLocks noGrp="1"/>
          </p:cNvSpPr>
          <p:nvPr>
            <p:ph type="title"/>
          </p:nvPr>
        </p:nvSpPr>
        <p:spPr>
          <a:xfrm>
            <a:off x="420877" y="637988"/>
            <a:ext cx="15312218" cy="1334048"/>
          </a:xfrm>
        </p:spPr>
        <p:txBody>
          <a:bodyPr/>
          <a:lstStyle/>
          <a:p>
            <a:r>
              <a:rPr lang="en-GB" dirty="0"/>
              <a:t>Active Environments – Challenge 1</a:t>
            </a:r>
          </a:p>
        </p:txBody>
      </p:sp>
      <p:sp>
        <p:nvSpPr>
          <p:cNvPr id="3" name="Text Placeholder 2">
            <a:extLst>
              <a:ext uri="{FF2B5EF4-FFF2-40B4-BE49-F238E27FC236}">
                <a16:creationId xmlns:a16="http://schemas.microsoft.com/office/drawing/2014/main" id="{1C3171FD-29B5-EB96-28DC-68E45A8D2ACB}"/>
              </a:ext>
            </a:extLst>
          </p:cNvPr>
          <p:cNvSpPr>
            <a:spLocks noGrp="1"/>
          </p:cNvSpPr>
          <p:nvPr>
            <p:ph type="body" sz="quarter" idx="10"/>
          </p:nvPr>
        </p:nvSpPr>
        <p:spPr>
          <a:xfrm>
            <a:off x="536791" y="2106706"/>
            <a:ext cx="17624540" cy="7680233"/>
          </a:xfrm>
        </p:spPr>
        <p:txBody>
          <a:bodyPr lIns="0" tIns="0" rIns="0" bIns="0" anchor="t"/>
          <a:lstStyle/>
          <a:p>
            <a:endParaRPr lang="en-GB" sz="3600" dirty="0">
              <a:solidFill>
                <a:srgbClr val="000000"/>
              </a:solidFill>
              <a:latin typeface="Calibri"/>
              <a:ea typeface="Calibri"/>
              <a:cs typeface="Calibri"/>
            </a:endParaRPr>
          </a:p>
          <a:p>
            <a:r>
              <a:rPr lang="en-GB" sz="3600" dirty="0">
                <a:solidFill>
                  <a:srgbClr val="000000"/>
                </a:solidFill>
                <a:latin typeface="Calibri"/>
                <a:ea typeface="Calibri"/>
                <a:cs typeface="Calibri"/>
              </a:rPr>
              <a:t>What do we mean by Non Traditional Spaces and why are they so important?</a:t>
            </a:r>
          </a:p>
          <a:p>
            <a:pPr marL="0" indent="0">
              <a:buNone/>
            </a:pPr>
            <a:endParaRPr lang="en-GB" sz="3600" dirty="0">
              <a:solidFill>
                <a:srgbClr val="000000"/>
              </a:solidFill>
              <a:latin typeface="Verdana"/>
              <a:ea typeface="Verdana"/>
              <a:cs typeface="Calibri"/>
            </a:endParaRPr>
          </a:p>
          <a:p>
            <a:pPr marL="0" indent="0">
              <a:buNone/>
            </a:pPr>
            <a:endParaRPr lang="en-GB" sz="4800" b="1" dirty="0">
              <a:solidFill>
                <a:srgbClr val="052E78"/>
              </a:solidFill>
              <a:ea typeface="Calibri" panose="020F0502020204030204"/>
              <a:cs typeface="Calibri"/>
            </a:endParaRPr>
          </a:p>
          <a:p>
            <a:pPr marL="0" indent="0">
              <a:buNone/>
            </a:pPr>
            <a:endParaRPr lang="en-GB" sz="4800" b="1" dirty="0">
              <a:solidFill>
                <a:srgbClr val="052E78"/>
              </a:solidFill>
              <a:ea typeface="Calibri" panose="020F0502020204030204"/>
              <a:cs typeface="Calibri"/>
            </a:endParaRPr>
          </a:p>
          <a:p>
            <a:pPr marL="0" indent="0">
              <a:buNone/>
            </a:pPr>
            <a:endParaRPr lang="en-GB" sz="4800" b="1" dirty="0">
              <a:solidFill>
                <a:srgbClr val="052E78"/>
              </a:solidFill>
              <a:ea typeface="Calibri" panose="020F0502020204030204"/>
              <a:cs typeface="Calibri"/>
            </a:endParaRPr>
          </a:p>
          <a:p>
            <a:pPr marL="0" indent="0">
              <a:buNone/>
            </a:pPr>
            <a:endParaRPr lang="en-GB" sz="4800" b="1" dirty="0">
              <a:solidFill>
                <a:srgbClr val="052E78"/>
              </a:solidFill>
              <a:ea typeface="Calibri" panose="020F0502020204030204"/>
              <a:cs typeface="Calibri"/>
            </a:endParaRPr>
          </a:p>
          <a:p>
            <a:endParaRPr lang="en-GB" sz="3600" dirty="0">
              <a:solidFill>
                <a:srgbClr val="000000"/>
              </a:solidFill>
              <a:latin typeface="Calibri"/>
              <a:ea typeface="Calibri"/>
              <a:cs typeface="Calibri"/>
            </a:endParaRPr>
          </a:p>
          <a:p>
            <a:endParaRPr lang="en-GB" sz="3600" dirty="0">
              <a:solidFill>
                <a:srgbClr val="000000"/>
              </a:solidFill>
              <a:latin typeface="Calibri"/>
              <a:ea typeface="Calibri"/>
              <a:cs typeface="Calibri"/>
            </a:endParaRPr>
          </a:p>
          <a:p>
            <a:r>
              <a:rPr lang="en-GB" sz="3600" dirty="0">
                <a:solidFill>
                  <a:srgbClr val="000000"/>
                </a:solidFill>
                <a:latin typeface="Calibri"/>
                <a:ea typeface="Calibri"/>
                <a:cs typeface="Calibri"/>
              </a:rPr>
              <a:t>Overview of the specific items under each area of focus. </a:t>
            </a:r>
          </a:p>
          <a:p>
            <a:pPr marL="0" indent="0">
              <a:buNone/>
            </a:pPr>
            <a:endParaRPr lang="en-GB" sz="3600" dirty="0">
              <a:solidFill>
                <a:srgbClr val="000000"/>
              </a:solidFill>
              <a:latin typeface="Calibri"/>
              <a:ea typeface="Calibri"/>
              <a:cs typeface="Calibri"/>
            </a:endParaRPr>
          </a:p>
          <a:p>
            <a:r>
              <a:rPr lang="en-GB" sz="3600" dirty="0">
                <a:solidFill>
                  <a:srgbClr val="000000"/>
                </a:solidFill>
                <a:latin typeface="Calibri"/>
                <a:ea typeface="Calibri"/>
                <a:cs typeface="Calibri"/>
              </a:rPr>
              <a:t>Current work London Sport are completing under Challenge 1. </a:t>
            </a:r>
          </a:p>
          <a:p>
            <a:pPr marL="0" indent="0">
              <a:buNone/>
            </a:pPr>
            <a:endParaRPr lang="en-GB" sz="4800" b="1" dirty="0">
              <a:solidFill>
                <a:srgbClr val="052E78"/>
              </a:solidFill>
              <a:ea typeface="Calibri" panose="020F0502020204030204"/>
              <a:cs typeface="Calibri"/>
            </a:endParaRPr>
          </a:p>
          <a:p>
            <a:pPr marL="0" indent="0">
              <a:buNone/>
            </a:pPr>
            <a:endParaRPr lang="en-GB" sz="4800" b="1" dirty="0">
              <a:solidFill>
                <a:srgbClr val="052E78"/>
              </a:solidFill>
              <a:ea typeface="Calibri" panose="020F0502020204030204"/>
              <a:cs typeface="Calibri"/>
            </a:endParaRPr>
          </a:p>
          <a:p>
            <a:pPr marL="0" indent="0">
              <a:buNone/>
            </a:pPr>
            <a:endParaRPr lang="en-GB" sz="4800" b="1" dirty="0">
              <a:solidFill>
                <a:srgbClr val="052E78"/>
              </a:solidFill>
              <a:ea typeface="Calibri" panose="020F0502020204030204"/>
              <a:cs typeface="Calibri"/>
            </a:endParaRPr>
          </a:p>
          <a:p>
            <a:pPr marL="323850" indent="-323850"/>
            <a:endParaRPr lang="en-GB" sz="3600" dirty="0">
              <a:solidFill>
                <a:srgbClr val="000000"/>
              </a:solidFill>
              <a:ea typeface="Calibri" panose="020F0502020204030204"/>
              <a:cs typeface="Calibri"/>
            </a:endParaRPr>
          </a:p>
        </p:txBody>
      </p:sp>
      <p:sp>
        <p:nvSpPr>
          <p:cNvPr id="5" name="Freeform 3">
            <a:extLst>
              <a:ext uri="{FF2B5EF4-FFF2-40B4-BE49-F238E27FC236}">
                <a16:creationId xmlns:a16="http://schemas.microsoft.com/office/drawing/2014/main" id="{A99CC7F4-C6A2-6E8E-11B7-36A7BF6285A7}"/>
              </a:ext>
            </a:extLst>
          </p:cNvPr>
          <p:cNvSpPr/>
          <p:nvPr/>
        </p:nvSpPr>
        <p:spPr>
          <a:xfrm>
            <a:off x="-7026" y="-162264"/>
            <a:ext cx="18287549" cy="1229277"/>
          </a:xfrm>
          <a:prstGeom prst="roundRect">
            <a:avLst/>
          </a:prstGeom>
          <a:solidFill>
            <a:srgbClr val="FF0000"/>
          </a:solidFill>
        </p:spPr>
        <p:txBody>
          <a:bodyPr/>
          <a:lstStyle/>
          <a:p>
            <a:pPr defTabSz="914445"/>
            <a:endParaRPr lang="en-GB">
              <a:solidFill>
                <a:prstClr val="black"/>
              </a:solidFill>
              <a:latin typeface="Calibri"/>
            </a:endParaRPr>
          </a:p>
        </p:txBody>
      </p:sp>
      <p:sp>
        <p:nvSpPr>
          <p:cNvPr id="6" name="TextBox 4">
            <a:extLst>
              <a:ext uri="{FF2B5EF4-FFF2-40B4-BE49-F238E27FC236}">
                <a16:creationId xmlns:a16="http://schemas.microsoft.com/office/drawing/2014/main" id="{8C42209D-0D7B-FC93-CD62-21E5436F83E7}"/>
              </a:ext>
            </a:extLst>
          </p:cNvPr>
          <p:cNvSpPr txBox="1"/>
          <p:nvPr/>
        </p:nvSpPr>
        <p:spPr>
          <a:xfrm>
            <a:off x="-4640" y="-268297"/>
            <a:ext cx="18285162" cy="1335311"/>
          </a:xfrm>
          <a:prstGeom prst="roundRect">
            <a:avLst/>
          </a:prstGeom>
          <a:solidFill>
            <a:srgbClr val="FF0000"/>
          </a:solidFill>
        </p:spPr>
        <p:txBody>
          <a:bodyPr lIns="50801" tIns="50801" rIns="50801" bIns="50801" rtlCol="0" anchor="ctr"/>
          <a:lstStyle/>
          <a:p>
            <a:pPr algn="ctr" defTabSz="914445">
              <a:lnSpc>
                <a:spcPts val="2660"/>
              </a:lnSpc>
            </a:pPr>
            <a:endParaRPr>
              <a:solidFill>
                <a:prstClr val="black"/>
              </a:solidFill>
              <a:latin typeface="Calibri"/>
            </a:endParaRPr>
          </a:p>
        </p:txBody>
      </p:sp>
      <p:sp>
        <p:nvSpPr>
          <p:cNvPr id="7" name="Rectangle 6">
            <a:extLst>
              <a:ext uri="{FF2B5EF4-FFF2-40B4-BE49-F238E27FC236}">
                <a16:creationId xmlns:a16="http://schemas.microsoft.com/office/drawing/2014/main" id="{2B4573A5-531A-6D04-BA08-BC1A49E57CF7}"/>
              </a:ext>
            </a:extLst>
          </p:cNvPr>
          <p:cNvSpPr/>
          <p:nvPr/>
        </p:nvSpPr>
        <p:spPr>
          <a:xfrm>
            <a:off x="938363" y="3766445"/>
            <a:ext cx="16213944" cy="1008993"/>
          </a:xfrm>
          <a:prstGeom prst="rect">
            <a:avLst/>
          </a:prstGeom>
          <a:solidFill>
            <a:srgbClr val="21B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lumMod val="75000"/>
                    <a:lumOff val="25000"/>
                  </a:schemeClr>
                </a:solidFill>
              </a:rPr>
              <a:t>KEY AREAS OF FOCUS</a:t>
            </a:r>
          </a:p>
        </p:txBody>
      </p:sp>
      <p:sp>
        <p:nvSpPr>
          <p:cNvPr id="9" name="Rectangle 8">
            <a:extLst>
              <a:ext uri="{FF2B5EF4-FFF2-40B4-BE49-F238E27FC236}">
                <a16:creationId xmlns:a16="http://schemas.microsoft.com/office/drawing/2014/main" id="{9CC53537-83FD-211F-E05C-E202AAD9AF87}"/>
              </a:ext>
            </a:extLst>
          </p:cNvPr>
          <p:cNvSpPr/>
          <p:nvPr/>
        </p:nvSpPr>
        <p:spPr>
          <a:xfrm>
            <a:off x="9764726" y="5225755"/>
            <a:ext cx="3011214" cy="16912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dirty="0">
                <a:solidFill>
                  <a:schemeClr val="tx1">
                    <a:lumMod val="75000"/>
                    <a:lumOff val="25000"/>
                  </a:schemeClr>
                </a:solidFill>
              </a:rPr>
              <a:t>Adapting Activity</a:t>
            </a:r>
          </a:p>
        </p:txBody>
      </p:sp>
      <p:sp>
        <p:nvSpPr>
          <p:cNvPr id="10" name="Rectangle 9">
            <a:extLst>
              <a:ext uri="{FF2B5EF4-FFF2-40B4-BE49-F238E27FC236}">
                <a16:creationId xmlns:a16="http://schemas.microsoft.com/office/drawing/2014/main" id="{B4C6230E-6899-6499-B77B-6C8FADBCEC25}"/>
              </a:ext>
            </a:extLst>
          </p:cNvPr>
          <p:cNvSpPr/>
          <p:nvPr/>
        </p:nvSpPr>
        <p:spPr>
          <a:xfrm>
            <a:off x="14141093" y="5225755"/>
            <a:ext cx="3011214" cy="16912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dirty="0">
                <a:solidFill>
                  <a:schemeClr val="tx1">
                    <a:lumMod val="75000"/>
                    <a:lumOff val="25000"/>
                  </a:schemeClr>
                </a:solidFill>
              </a:rPr>
              <a:t>Sustainable Operation</a:t>
            </a:r>
          </a:p>
        </p:txBody>
      </p:sp>
      <p:sp>
        <p:nvSpPr>
          <p:cNvPr id="11" name="Rectangle 10">
            <a:extLst>
              <a:ext uri="{FF2B5EF4-FFF2-40B4-BE49-F238E27FC236}">
                <a16:creationId xmlns:a16="http://schemas.microsoft.com/office/drawing/2014/main" id="{7A5EC016-7B23-417A-A79D-6D3F3303933E}"/>
              </a:ext>
            </a:extLst>
          </p:cNvPr>
          <p:cNvSpPr/>
          <p:nvPr/>
        </p:nvSpPr>
        <p:spPr>
          <a:xfrm>
            <a:off x="962906" y="5225755"/>
            <a:ext cx="3011214" cy="16912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dirty="0">
                <a:solidFill>
                  <a:schemeClr val="tx1">
                    <a:lumMod val="75000"/>
                    <a:lumOff val="25000"/>
                  </a:schemeClr>
                </a:solidFill>
              </a:rPr>
              <a:t>Awareness  Connections</a:t>
            </a:r>
          </a:p>
        </p:txBody>
      </p:sp>
      <p:sp>
        <p:nvSpPr>
          <p:cNvPr id="12" name="Rectangle 11">
            <a:extLst>
              <a:ext uri="{FF2B5EF4-FFF2-40B4-BE49-F238E27FC236}">
                <a16:creationId xmlns:a16="http://schemas.microsoft.com/office/drawing/2014/main" id="{86F6AA5F-35CF-B97D-4395-4B21DD55EE75}"/>
              </a:ext>
            </a:extLst>
          </p:cNvPr>
          <p:cNvSpPr/>
          <p:nvPr/>
        </p:nvSpPr>
        <p:spPr>
          <a:xfrm>
            <a:off x="5339274" y="5225755"/>
            <a:ext cx="3011214" cy="16912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dirty="0">
                <a:solidFill>
                  <a:schemeClr val="tx1">
                    <a:lumMod val="75000"/>
                    <a:lumOff val="25000"/>
                  </a:schemeClr>
                </a:solidFill>
              </a:rPr>
              <a:t>Influence + Advocacy</a:t>
            </a:r>
          </a:p>
        </p:txBody>
      </p:sp>
    </p:spTree>
    <p:extLst>
      <p:ext uri="{BB962C8B-B14F-4D97-AF65-F5344CB8AC3E}">
        <p14:creationId xmlns:p14="http://schemas.microsoft.com/office/powerpoint/2010/main" val="415098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2D514-0631-0E89-930C-70555ECB3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1A8E2-F575-B797-DABA-88C1F3CBB9D8}"/>
              </a:ext>
            </a:extLst>
          </p:cNvPr>
          <p:cNvSpPr>
            <a:spLocks noGrp="1"/>
          </p:cNvSpPr>
          <p:nvPr>
            <p:ph type="title"/>
          </p:nvPr>
        </p:nvSpPr>
        <p:spPr>
          <a:xfrm>
            <a:off x="536791" y="877429"/>
            <a:ext cx="15312218" cy="1334048"/>
          </a:xfrm>
        </p:spPr>
        <p:txBody>
          <a:bodyPr/>
          <a:lstStyle/>
          <a:p>
            <a:r>
              <a:rPr lang="en-GB" dirty="0"/>
              <a:t>Future Work</a:t>
            </a:r>
          </a:p>
        </p:txBody>
      </p:sp>
      <p:sp>
        <p:nvSpPr>
          <p:cNvPr id="3" name="Text Placeholder 2">
            <a:extLst>
              <a:ext uri="{FF2B5EF4-FFF2-40B4-BE49-F238E27FC236}">
                <a16:creationId xmlns:a16="http://schemas.microsoft.com/office/drawing/2014/main" id="{4FCCEB42-709F-F827-7F2C-9EB58239148D}"/>
              </a:ext>
            </a:extLst>
          </p:cNvPr>
          <p:cNvSpPr>
            <a:spLocks noGrp="1"/>
          </p:cNvSpPr>
          <p:nvPr>
            <p:ph type="body" sz="quarter" idx="10"/>
          </p:nvPr>
        </p:nvSpPr>
        <p:spPr>
          <a:xfrm>
            <a:off x="536791" y="2106705"/>
            <a:ext cx="17624540" cy="8325855"/>
          </a:xfrm>
        </p:spPr>
        <p:txBody>
          <a:bodyPr lIns="0" tIns="0" rIns="0" bIns="0" anchor="t"/>
          <a:lstStyle/>
          <a:p>
            <a:endParaRPr lang="en-GB" sz="3600" dirty="0">
              <a:solidFill>
                <a:srgbClr val="000000"/>
              </a:solidFill>
              <a:latin typeface="Calibri"/>
              <a:ea typeface="Calibri"/>
              <a:cs typeface="Calibri"/>
            </a:endParaRPr>
          </a:p>
          <a:p>
            <a:pPr marL="323850" indent="-323850">
              <a:buFont typeface="Arial"/>
              <a:buChar char="•"/>
            </a:pPr>
            <a:endParaRPr lang="en-GB" sz="3600" dirty="0">
              <a:solidFill>
                <a:srgbClr val="000000"/>
              </a:solidFill>
              <a:latin typeface="Verdana"/>
              <a:ea typeface="Verdana"/>
              <a:cs typeface="Calibri"/>
            </a:endParaRPr>
          </a:p>
          <a:p>
            <a:pPr marL="0" indent="0">
              <a:buNone/>
            </a:pPr>
            <a:endParaRPr lang="en-GB" sz="4800" b="1" dirty="0">
              <a:solidFill>
                <a:srgbClr val="052E78"/>
              </a:solidFill>
              <a:ea typeface="Calibri" panose="020F0502020204030204"/>
              <a:cs typeface="Calibri"/>
            </a:endParaRPr>
          </a:p>
          <a:p>
            <a:pPr marL="323850" indent="-323850"/>
            <a:endParaRPr lang="en-GB" sz="3600" dirty="0">
              <a:solidFill>
                <a:srgbClr val="000000"/>
              </a:solidFill>
              <a:ea typeface="Calibri" panose="020F0502020204030204"/>
              <a:cs typeface="Calibri"/>
            </a:endParaRPr>
          </a:p>
        </p:txBody>
      </p:sp>
      <p:sp>
        <p:nvSpPr>
          <p:cNvPr id="5" name="Freeform 3">
            <a:extLst>
              <a:ext uri="{FF2B5EF4-FFF2-40B4-BE49-F238E27FC236}">
                <a16:creationId xmlns:a16="http://schemas.microsoft.com/office/drawing/2014/main" id="{6FD3CDE5-E10D-324E-CE26-EF8263405EF5}"/>
              </a:ext>
            </a:extLst>
          </p:cNvPr>
          <p:cNvSpPr/>
          <p:nvPr/>
        </p:nvSpPr>
        <p:spPr>
          <a:xfrm>
            <a:off x="-7026" y="-162264"/>
            <a:ext cx="18287549" cy="1229277"/>
          </a:xfrm>
          <a:prstGeom prst="roundRect">
            <a:avLst/>
          </a:prstGeom>
          <a:solidFill>
            <a:srgbClr val="FF0000"/>
          </a:solidFill>
        </p:spPr>
        <p:txBody>
          <a:bodyPr/>
          <a:lstStyle/>
          <a:p>
            <a:pPr defTabSz="914445"/>
            <a:endParaRPr lang="en-GB">
              <a:solidFill>
                <a:prstClr val="black"/>
              </a:solidFill>
              <a:latin typeface="Calibri"/>
            </a:endParaRPr>
          </a:p>
        </p:txBody>
      </p:sp>
      <p:sp>
        <p:nvSpPr>
          <p:cNvPr id="6" name="TextBox 4">
            <a:extLst>
              <a:ext uri="{FF2B5EF4-FFF2-40B4-BE49-F238E27FC236}">
                <a16:creationId xmlns:a16="http://schemas.microsoft.com/office/drawing/2014/main" id="{5E9AF7A1-52FE-8760-B8D3-D1FC6C2861F8}"/>
              </a:ext>
            </a:extLst>
          </p:cNvPr>
          <p:cNvSpPr txBox="1"/>
          <p:nvPr/>
        </p:nvSpPr>
        <p:spPr>
          <a:xfrm>
            <a:off x="-4640" y="-268297"/>
            <a:ext cx="18285162" cy="1335311"/>
          </a:xfrm>
          <a:prstGeom prst="roundRect">
            <a:avLst/>
          </a:prstGeom>
          <a:solidFill>
            <a:srgbClr val="FF0000"/>
          </a:solidFill>
        </p:spPr>
        <p:txBody>
          <a:bodyPr lIns="50801" tIns="50801" rIns="50801" bIns="50801" rtlCol="0" anchor="ctr"/>
          <a:lstStyle/>
          <a:p>
            <a:pPr algn="ctr" defTabSz="914445">
              <a:lnSpc>
                <a:spcPts val="2660"/>
              </a:lnSpc>
            </a:pPr>
            <a:endParaRPr>
              <a:solidFill>
                <a:prstClr val="black"/>
              </a:solidFill>
              <a:latin typeface="Calibri"/>
            </a:endParaRPr>
          </a:p>
        </p:txBody>
      </p:sp>
      <p:pic>
        <p:nvPicPr>
          <p:cNvPr id="7" name="Picture 6">
            <a:extLst>
              <a:ext uri="{FF2B5EF4-FFF2-40B4-BE49-F238E27FC236}">
                <a16:creationId xmlns:a16="http://schemas.microsoft.com/office/drawing/2014/main" id="{ACCA6FC9-6D62-A0C5-E549-0DF03197EC2B}"/>
              </a:ext>
            </a:extLst>
          </p:cNvPr>
          <p:cNvPicPr>
            <a:picLocks noChangeAspect="1"/>
          </p:cNvPicPr>
          <p:nvPr/>
        </p:nvPicPr>
        <p:blipFill>
          <a:blip r:embed="rId3"/>
          <a:srcRect l="693" t="11535" r="693" b="11289"/>
          <a:stretch>
            <a:fillRect/>
          </a:stretch>
        </p:blipFill>
        <p:spPr>
          <a:xfrm>
            <a:off x="126671" y="1173047"/>
            <a:ext cx="18034659" cy="8790761"/>
          </a:xfrm>
          <a:prstGeom prst="rect">
            <a:avLst/>
          </a:prstGeom>
        </p:spPr>
      </p:pic>
    </p:spTree>
    <p:extLst>
      <p:ext uri="{BB962C8B-B14F-4D97-AF65-F5344CB8AC3E}">
        <p14:creationId xmlns:p14="http://schemas.microsoft.com/office/powerpoint/2010/main" val="169373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FBAFE-CDA5-3F94-5F70-22E2492668E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EC9245B-D3F1-C73D-243E-8F8D8A112511}"/>
              </a:ext>
            </a:extLst>
          </p:cNvPr>
          <p:cNvSpPr>
            <a:spLocks noGrp="1"/>
          </p:cNvSpPr>
          <p:nvPr>
            <p:ph type="body" sz="quarter" idx="10"/>
          </p:nvPr>
        </p:nvSpPr>
        <p:spPr>
          <a:xfrm>
            <a:off x="212344" y="6984833"/>
            <a:ext cx="17624540" cy="8325855"/>
          </a:xfrm>
        </p:spPr>
        <p:txBody>
          <a:bodyPr lIns="0" tIns="0" rIns="0" bIns="0" anchor="t"/>
          <a:lstStyle/>
          <a:p>
            <a:endParaRPr lang="en-GB" sz="3600" dirty="0">
              <a:solidFill>
                <a:srgbClr val="000000"/>
              </a:solidFill>
              <a:latin typeface="Calibri"/>
              <a:ea typeface="Calibri"/>
              <a:cs typeface="Calibri"/>
            </a:endParaRPr>
          </a:p>
          <a:p>
            <a:pPr marL="323850" indent="-323850">
              <a:buFont typeface="Arial"/>
              <a:buChar char="•"/>
            </a:pPr>
            <a:endParaRPr lang="en-GB" sz="3600" dirty="0">
              <a:solidFill>
                <a:srgbClr val="000000"/>
              </a:solidFill>
              <a:latin typeface="Verdana"/>
              <a:ea typeface="Verdana"/>
              <a:cs typeface="Calibri"/>
            </a:endParaRPr>
          </a:p>
          <a:p>
            <a:pPr marL="0" indent="0">
              <a:buNone/>
            </a:pPr>
            <a:endParaRPr lang="en-GB" sz="4800" b="1" dirty="0">
              <a:solidFill>
                <a:srgbClr val="052E78"/>
              </a:solidFill>
              <a:ea typeface="Calibri" panose="020F0502020204030204"/>
              <a:cs typeface="Calibri"/>
            </a:endParaRPr>
          </a:p>
          <a:p>
            <a:pPr marL="323850" indent="-323850"/>
            <a:endParaRPr lang="en-GB" sz="3600" dirty="0">
              <a:solidFill>
                <a:srgbClr val="000000"/>
              </a:solidFill>
              <a:ea typeface="Calibri" panose="020F0502020204030204"/>
              <a:cs typeface="Calibri"/>
            </a:endParaRPr>
          </a:p>
        </p:txBody>
      </p:sp>
      <p:sp>
        <p:nvSpPr>
          <p:cNvPr id="5" name="Freeform 3">
            <a:extLst>
              <a:ext uri="{FF2B5EF4-FFF2-40B4-BE49-F238E27FC236}">
                <a16:creationId xmlns:a16="http://schemas.microsoft.com/office/drawing/2014/main" id="{D6B12B94-AAFC-BDFB-9FC5-9DE4A4B2D305}"/>
              </a:ext>
            </a:extLst>
          </p:cNvPr>
          <p:cNvSpPr/>
          <p:nvPr/>
        </p:nvSpPr>
        <p:spPr>
          <a:xfrm>
            <a:off x="-7026" y="-162264"/>
            <a:ext cx="18287549" cy="1229277"/>
          </a:xfrm>
          <a:prstGeom prst="roundRect">
            <a:avLst/>
          </a:prstGeom>
          <a:solidFill>
            <a:srgbClr val="FF0000"/>
          </a:solidFill>
        </p:spPr>
        <p:txBody>
          <a:bodyPr/>
          <a:lstStyle/>
          <a:p>
            <a:pPr defTabSz="914445"/>
            <a:endParaRPr lang="en-GB">
              <a:solidFill>
                <a:prstClr val="black"/>
              </a:solidFill>
              <a:latin typeface="Calibri"/>
            </a:endParaRPr>
          </a:p>
        </p:txBody>
      </p:sp>
      <p:sp>
        <p:nvSpPr>
          <p:cNvPr id="6" name="TextBox 4">
            <a:extLst>
              <a:ext uri="{FF2B5EF4-FFF2-40B4-BE49-F238E27FC236}">
                <a16:creationId xmlns:a16="http://schemas.microsoft.com/office/drawing/2014/main" id="{500866DA-F6AA-AE29-AA27-707F26E8C014}"/>
              </a:ext>
            </a:extLst>
          </p:cNvPr>
          <p:cNvSpPr txBox="1"/>
          <p:nvPr/>
        </p:nvSpPr>
        <p:spPr>
          <a:xfrm>
            <a:off x="-4640" y="-268297"/>
            <a:ext cx="18285162" cy="1335311"/>
          </a:xfrm>
          <a:prstGeom prst="roundRect">
            <a:avLst/>
          </a:prstGeom>
          <a:solidFill>
            <a:srgbClr val="FF0000"/>
          </a:solidFill>
        </p:spPr>
        <p:txBody>
          <a:bodyPr lIns="50801" tIns="50801" rIns="50801" bIns="50801" rtlCol="0" anchor="ctr"/>
          <a:lstStyle/>
          <a:p>
            <a:pPr algn="ctr" defTabSz="914445">
              <a:lnSpc>
                <a:spcPts val="2660"/>
              </a:lnSpc>
            </a:pPr>
            <a:endParaRPr dirty="0">
              <a:solidFill>
                <a:prstClr val="black"/>
              </a:solidFill>
              <a:latin typeface="Calibri"/>
            </a:endParaRPr>
          </a:p>
        </p:txBody>
      </p:sp>
      <p:pic>
        <p:nvPicPr>
          <p:cNvPr id="7" name="Picture 6">
            <a:extLst>
              <a:ext uri="{FF2B5EF4-FFF2-40B4-BE49-F238E27FC236}">
                <a16:creationId xmlns:a16="http://schemas.microsoft.com/office/drawing/2014/main" id="{32455DAA-823F-1A22-57EF-E300777F21A1}"/>
              </a:ext>
            </a:extLst>
          </p:cNvPr>
          <p:cNvPicPr>
            <a:picLocks noChangeAspect="1"/>
          </p:cNvPicPr>
          <p:nvPr/>
        </p:nvPicPr>
        <p:blipFill>
          <a:blip r:embed="rId3"/>
          <a:stretch>
            <a:fillRect/>
          </a:stretch>
        </p:blipFill>
        <p:spPr>
          <a:xfrm>
            <a:off x="2373592" y="1947962"/>
            <a:ext cx="13526312" cy="7463549"/>
          </a:xfrm>
          <a:prstGeom prst="rect">
            <a:avLst/>
          </a:prstGeom>
        </p:spPr>
      </p:pic>
    </p:spTree>
    <p:extLst>
      <p:ext uri="{BB962C8B-B14F-4D97-AF65-F5344CB8AC3E}">
        <p14:creationId xmlns:p14="http://schemas.microsoft.com/office/powerpoint/2010/main" val="21675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6D8E04-7617-E013-E1B7-9834B756C1A9}"/>
              </a:ext>
            </a:extLst>
          </p:cNvPr>
          <p:cNvSpPr/>
          <p:nvPr>
            <p:custDataLst>
              <p:tags r:id="rId2"/>
            </p:custDataLst>
          </p:nvPr>
        </p:nvSpPr>
        <p:spPr>
          <a:xfrm>
            <a:off x="667040" y="2614055"/>
            <a:ext cx="3557544" cy="3557544"/>
          </a:xfrm>
          <a:prstGeom prst="rect">
            <a:avLst/>
          </a:prstGeom>
          <a:blipFill>
            <a:blip r:embed="rId6">
              <a:extLs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
        <p:nvSpPr>
          <p:cNvPr id="3" name="Rectangle 2">
            <a:extLst>
              <a:ext uri="{FF2B5EF4-FFF2-40B4-BE49-F238E27FC236}">
                <a16:creationId xmlns:a16="http://schemas.microsoft.com/office/drawing/2014/main" id="{9AEEC55B-2CF7-CD24-74FB-2693F9A71746}"/>
              </a:ext>
            </a:extLst>
          </p:cNvPr>
          <p:cNvSpPr/>
          <p:nvPr>
            <p:custDataLst>
              <p:tags r:id="rId3"/>
            </p:custDataLst>
          </p:nvPr>
        </p:nvSpPr>
        <p:spPr>
          <a:xfrm>
            <a:off x="4669277" y="1501346"/>
            <a:ext cx="12729339" cy="5782962"/>
          </a:xfrm>
          <a:prstGeom prst="rect">
            <a:avLst/>
          </a:prstGeom>
          <a:noFill/>
          <a:ln>
            <a:noFill/>
          </a:ln>
          <a:extLst>
            <a:ext uri="{909E8E84-426E-40DD-AFC4-6F175D3DCCD1}">
              <a14:hiddenFill xmlns:a14="http://schemas.microsoft.com/office/drawing/2010/main">
                <a:solidFill>
                  <a:srgbClr val="21B3E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0" b="1" dirty="0">
                <a:solidFill>
                  <a:srgbClr val="000000"/>
                </a:solidFill>
              </a:rPr>
              <a:t>Does your venue have a</a:t>
            </a:r>
          </a:p>
        </p:txBody>
      </p:sp>
      <p:sp>
        <p:nvSpPr>
          <p:cNvPr id="4" name="Rectangle 3">
            <a:extLst>
              <a:ext uri="{FF2B5EF4-FFF2-40B4-BE49-F238E27FC236}">
                <a16:creationId xmlns:a16="http://schemas.microsoft.com/office/drawing/2014/main" id="{5FB69E47-9CB1-9761-AEE9-0D0825684CE1}"/>
              </a:ext>
            </a:extLst>
          </p:cNvPr>
          <p:cNvSpPr/>
          <p:nvPr/>
        </p:nvSpPr>
        <p:spPr>
          <a:xfrm>
            <a:off x="1" y="8730048"/>
            <a:ext cx="18288002" cy="1556952"/>
          </a:xfrm>
          <a:prstGeom prst="rect">
            <a:avLst/>
          </a:prstGeom>
          <a:solidFill>
            <a:srgbClr val="198038"/>
          </a:solidFill>
          <a:ln>
            <a:noFill/>
          </a:ln>
        </p:spPr>
        <p:style>
          <a:lnRef idx="2">
            <a:schemeClr val="accent1">
              <a:shade val="50000"/>
            </a:schemeClr>
          </a:lnRef>
          <a:fillRef idx="1">
            <a:schemeClr val="accent1"/>
          </a:fillRef>
          <a:effectRef idx="0">
            <a:schemeClr val="accent1"/>
          </a:effectRef>
          <a:fontRef idx="minor">
            <a:schemeClr val="lt1"/>
          </a:fontRef>
        </p:style>
        <p:txBody>
          <a:bodyPr lIns="1111733" tIns="389106" rIns="2779332" bIns="305727" rtlCol="0" anchor="ctr">
            <a:normAutofit fontScale="85000" lnSpcReduction="10000"/>
          </a:bodyPr>
          <a:lstStyle/>
          <a:p>
            <a:r>
              <a:rPr lang="en-GB" sz="3900">
                <a:solidFill>
                  <a:srgbClr val="FFFFFF"/>
                </a:solidFill>
              </a:rPr>
              <a:t>The </a:t>
            </a:r>
            <a:r>
              <a:rPr lang="en-GB" sz="3900">
                <a:solidFill>
                  <a:srgbClr val="FFFFFF"/>
                </a:solidFill>
                <a:hlinkClick r:id="rId8">
                  <a:extLst>
                    <a:ext uri="{A12FA001-AC4F-418D-AE19-62706E023703}">
                      <ahyp:hlinkClr xmlns:ahyp="http://schemas.microsoft.com/office/drawing/2018/hyperlinkcolor" val="tx"/>
                    </a:ext>
                  </a:extLst>
                </a:hlinkClick>
              </a:rPr>
              <a:t>Slido app</a:t>
            </a:r>
            <a:r>
              <a:rPr lang="en-GB" sz="3900">
                <a:solidFill>
                  <a:srgbClr val="FFFFFF"/>
                </a:solidFill>
              </a:rPr>
              <a:t> must be installed on every computer you’re presenting from</a:t>
            </a:r>
            <a:endParaRPr lang="en-GB" sz="3900" dirty="0">
              <a:solidFill>
                <a:srgbClr val="FFFFFF"/>
              </a:solidFill>
            </a:endParaRPr>
          </a:p>
        </p:txBody>
      </p:sp>
      <p:pic>
        <p:nvPicPr>
          <p:cNvPr id="6" name="Graphic 5">
            <a:extLst>
              <a:ext uri="{FF2B5EF4-FFF2-40B4-BE49-F238E27FC236}">
                <a16:creationId xmlns:a16="http://schemas.microsoft.com/office/drawing/2014/main" id="{CAFD91AC-8BAD-AF5B-79D0-AC5FD10787D4}"/>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444693" y="9286178"/>
            <a:ext cx="444693" cy="444693"/>
          </a:xfrm>
          <a:prstGeom prst="rect">
            <a:avLst/>
          </a:prstGeom>
        </p:spPr>
      </p:pic>
      <p:sp>
        <p:nvSpPr>
          <p:cNvPr id="7" name="Trapezoid 6">
            <a:extLst>
              <a:ext uri="{FF2B5EF4-FFF2-40B4-BE49-F238E27FC236}">
                <a16:creationId xmlns:a16="http://schemas.microsoft.com/office/drawing/2014/main" id="{EB8717DE-961D-A973-00DB-EDDFDA2FFEAA}"/>
              </a:ext>
            </a:extLst>
          </p:cNvPr>
          <p:cNvSpPr/>
          <p:nvPr/>
        </p:nvSpPr>
        <p:spPr>
          <a:xfrm rot="2700000">
            <a:off x="14430557" y="772387"/>
            <a:ext cx="5002797" cy="1167320"/>
          </a:xfrm>
          <a:prstGeom prst="trapezoid">
            <a:avLst>
              <a:gd name="adj" fmla="val 100000"/>
            </a:avLst>
          </a:prstGeom>
          <a:solidFill>
            <a:srgbClr val="EDFAF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3900" b="1">
                <a:solidFill>
                  <a:srgbClr val="198038"/>
                </a:solidFill>
              </a:rPr>
              <a:t>Do not edit
</a:t>
            </a:r>
            <a:r>
              <a:rPr lang="en-GB" sz="3300">
                <a:solidFill>
                  <a:srgbClr val="198038"/>
                </a:solidFill>
                <a:hlinkClick r:id="rId11">
                  <a:extLst>
                    <a:ext uri="{A12FA001-AC4F-418D-AE19-62706E023703}">
                      <ahyp:hlinkClr xmlns:ahyp="http://schemas.microsoft.com/office/drawing/2018/hyperlinkcolor" val="tx"/>
                    </a:ext>
                  </a:extLst>
                </a:hlinkClick>
              </a:rPr>
              <a:t>How to change the design</a:t>
            </a:r>
            <a:endParaRPr lang="en-GB" sz="3300" dirty="0">
              <a:solidFill>
                <a:srgbClr val="198038"/>
              </a:solidFill>
            </a:endParaRPr>
          </a:p>
        </p:txBody>
      </p:sp>
      <p:pic>
        <p:nvPicPr>
          <p:cNvPr id="9" name="Graphic 8">
            <a:extLst>
              <a:ext uri="{FF2B5EF4-FFF2-40B4-BE49-F238E27FC236}">
                <a16:creationId xmlns:a16="http://schemas.microsoft.com/office/drawing/2014/main" id="{A0CF41A1-2924-6B91-93C6-B4BD4C33DB84}"/>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6120123" y="9230591"/>
            <a:ext cx="1667600" cy="555867"/>
          </a:xfrm>
          <a:prstGeom prst="rect">
            <a:avLst/>
          </a:prstGeom>
        </p:spPr>
      </p:pic>
    </p:spTree>
    <p:custDataLst>
      <p:tags r:id="rId1"/>
    </p:custDataLst>
    <p:extLst>
      <p:ext uri="{BB962C8B-B14F-4D97-AF65-F5344CB8AC3E}">
        <p14:creationId xmlns:p14="http://schemas.microsoft.com/office/powerpoint/2010/main" val="334748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299544-F8A9-693D-FBE7-14995E884EE7}"/>
              </a:ext>
            </a:extLst>
          </p:cNvPr>
          <p:cNvSpPr/>
          <p:nvPr>
            <p:custDataLst>
              <p:tags r:id="rId2"/>
            </p:custDataLst>
          </p:nvPr>
        </p:nvSpPr>
        <p:spPr>
          <a:xfrm>
            <a:off x="667040" y="2614055"/>
            <a:ext cx="3557544" cy="3557544"/>
          </a:xfrm>
          <a:prstGeom prst="rect">
            <a:avLst/>
          </a:prstGeom>
          <a:blipFill>
            <a:blip r:embed="rId6">
              <a:extLs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
        <p:nvSpPr>
          <p:cNvPr id="3" name="Rectangle 2">
            <a:extLst>
              <a:ext uri="{FF2B5EF4-FFF2-40B4-BE49-F238E27FC236}">
                <a16:creationId xmlns:a16="http://schemas.microsoft.com/office/drawing/2014/main" id="{C8727E7A-C3C0-0EEF-CD8A-98AB170B0A03}"/>
              </a:ext>
            </a:extLst>
          </p:cNvPr>
          <p:cNvSpPr/>
          <p:nvPr>
            <p:custDataLst>
              <p:tags r:id="rId3"/>
            </p:custDataLst>
          </p:nvPr>
        </p:nvSpPr>
        <p:spPr>
          <a:xfrm>
            <a:off x="4669277" y="1501346"/>
            <a:ext cx="12729339" cy="5782962"/>
          </a:xfrm>
          <a:prstGeom prst="rect">
            <a:avLst/>
          </a:prstGeom>
          <a:noFill/>
          <a:ln>
            <a:noFill/>
          </a:ln>
          <a:extLst>
            <a:ext uri="{909E8E84-426E-40DD-AFC4-6F175D3DCCD1}">
              <a14:hiddenFill xmlns:a14="http://schemas.microsoft.com/office/drawing/2010/main">
                <a:solidFill>
                  <a:srgbClr val="21B3E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000000"/>
                </a:solidFill>
              </a:rPr>
              <a:t>Do you use your facilities for activities beyond your main operations - ie open to the community for different activities?</a:t>
            </a:r>
            <a:endParaRPr lang="en-GB" sz="3600" b="1" dirty="0">
              <a:solidFill>
                <a:srgbClr val="000000"/>
              </a:solidFill>
            </a:endParaRPr>
          </a:p>
        </p:txBody>
      </p:sp>
      <p:sp>
        <p:nvSpPr>
          <p:cNvPr id="4" name="Rectangle 3">
            <a:extLst>
              <a:ext uri="{FF2B5EF4-FFF2-40B4-BE49-F238E27FC236}">
                <a16:creationId xmlns:a16="http://schemas.microsoft.com/office/drawing/2014/main" id="{E5218133-68FB-6D38-15E8-ED18FCA3B7E8}"/>
              </a:ext>
            </a:extLst>
          </p:cNvPr>
          <p:cNvSpPr/>
          <p:nvPr/>
        </p:nvSpPr>
        <p:spPr>
          <a:xfrm>
            <a:off x="1" y="8730048"/>
            <a:ext cx="18288002" cy="1556952"/>
          </a:xfrm>
          <a:prstGeom prst="rect">
            <a:avLst/>
          </a:prstGeom>
          <a:solidFill>
            <a:srgbClr val="198038"/>
          </a:solidFill>
          <a:ln>
            <a:noFill/>
          </a:ln>
        </p:spPr>
        <p:style>
          <a:lnRef idx="2">
            <a:schemeClr val="accent1">
              <a:shade val="50000"/>
            </a:schemeClr>
          </a:lnRef>
          <a:fillRef idx="1">
            <a:schemeClr val="accent1"/>
          </a:fillRef>
          <a:effectRef idx="0">
            <a:schemeClr val="accent1"/>
          </a:effectRef>
          <a:fontRef idx="minor">
            <a:schemeClr val="lt1"/>
          </a:fontRef>
        </p:style>
        <p:txBody>
          <a:bodyPr lIns="1111733" tIns="389106" rIns="2779332" bIns="305727" rtlCol="0" anchor="ctr">
            <a:normAutofit fontScale="85000" lnSpcReduction="10000"/>
          </a:bodyPr>
          <a:lstStyle/>
          <a:p>
            <a:r>
              <a:rPr lang="en-GB" sz="3900">
                <a:solidFill>
                  <a:srgbClr val="FFFFFF"/>
                </a:solidFill>
              </a:rPr>
              <a:t>The </a:t>
            </a:r>
            <a:r>
              <a:rPr lang="en-GB" sz="3900">
                <a:solidFill>
                  <a:srgbClr val="FFFFFF"/>
                </a:solidFill>
                <a:hlinkClick r:id="rId8">
                  <a:extLst>
                    <a:ext uri="{A12FA001-AC4F-418D-AE19-62706E023703}">
                      <ahyp:hlinkClr xmlns:ahyp="http://schemas.microsoft.com/office/drawing/2018/hyperlinkcolor" val="tx"/>
                    </a:ext>
                  </a:extLst>
                </a:hlinkClick>
              </a:rPr>
              <a:t>Slido app</a:t>
            </a:r>
            <a:r>
              <a:rPr lang="en-GB" sz="3900">
                <a:solidFill>
                  <a:srgbClr val="FFFFFF"/>
                </a:solidFill>
              </a:rPr>
              <a:t> must be installed on every computer you’re presenting from</a:t>
            </a:r>
            <a:endParaRPr lang="en-GB" sz="3900" dirty="0">
              <a:solidFill>
                <a:srgbClr val="FFFFFF"/>
              </a:solidFill>
            </a:endParaRPr>
          </a:p>
        </p:txBody>
      </p:sp>
      <p:pic>
        <p:nvPicPr>
          <p:cNvPr id="6" name="Graphic 5">
            <a:extLst>
              <a:ext uri="{FF2B5EF4-FFF2-40B4-BE49-F238E27FC236}">
                <a16:creationId xmlns:a16="http://schemas.microsoft.com/office/drawing/2014/main" id="{AEF30F17-1BDE-D014-81D4-D4C3D589D466}"/>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444693" y="9286178"/>
            <a:ext cx="444693" cy="444693"/>
          </a:xfrm>
          <a:prstGeom prst="rect">
            <a:avLst/>
          </a:prstGeom>
        </p:spPr>
      </p:pic>
      <p:sp>
        <p:nvSpPr>
          <p:cNvPr id="7" name="Trapezoid 6">
            <a:extLst>
              <a:ext uri="{FF2B5EF4-FFF2-40B4-BE49-F238E27FC236}">
                <a16:creationId xmlns:a16="http://schemas.microsoft.com/office/drawing/2014/main" id="{68B7FB2F-6275-65B1-1392-ECBEC502ACAA}"/>
              </a:ext>
            </a:extLst>
          </p:cNvPr>
          <p:cNvSpPr/>
          <p:nvPr/>
        </p:nvSpPr>
        <p:spPr>
          <a:xfrm rot="2700000">
            <a:off x="14430557" y="772387"/>
            <a:ext cx="5002797" cy="1167320"/>
          </a:xfrm>
          <a:prstGeom prst="trapezoid">
            <a:avLst>
              <a:gd name="adj" fmla="val 100000"/>
            </a:avLst>
          </a:prstGeom>
          <a:solidFill>
            <a:srgbClr val="EDFAF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3900" b="1">
                <a:solidFill>
                  <a:srgbClr val="198038"/>
                </a:solidFill>
              </a:rPr>
              <a:t>Do not edit
</a:t>
            </a:r>
            <a:r>
              <a:rPr lang="en-GB" sz="3300">
                <a:solidFill>
                  <a:srgbClr val="198038"/>
                </a:solidFill>
                <a:hlinkClick r:id="rId11">
                  <a:extLst>
                    <a:ext uri="{A12FA001-AC4F-418D-AE19-62706E023703}">
                      <ahyp:hlinkClr xmlns:ahyp="http://schemas.microsoft.com/office/drawing/2018/hyperlinkcolor" val="tx"/>
                    </a:ext>
                  </a:extLst>
                </a:hlinkClick>
              </a:rPr>
              <a:t>How to change the design</a:t>
            </a:r>
            <a:endParaRPr lang="en-GB" sz="3300" dirty="0">
              <a:solidFill>
                <a:srgbClr val="198038"/>
              </a:solidFill>
            </a:endParaRPr>
          </a:p>
        </p:txBody>
      </p:sp>
      <p:pic>
        <p:nvPicPr>
          <p:cNvPr id="9" name="Graphic 8">
            <a:extLst>
              <a:ext uri="{FF2B5EF4-FFF2-40B4-BE49-F238E27FC236}">
                <a16:creationId xmlns:a16="http://schemas.microsoft.com/office/drawing/2014/main" id="{92FAECBC-3655-A57E-5B69-8645FB7AA783}"/>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6120123" y="9230591"/>
            <a:ext cx="1667600" cy="555867"/>
          </a:xfrm>
          <a:prstGeom prst="rect">
            <a:avLst/>
          </a:prstGeom>
        </p:spPr>
      </p:pic>
    </p:spTree>
    <p:custDataLst>
      <p:tags r:id="rId1"/>
    </p:custDataLst>
    <p:extLst>
      <p:ext uri="{BB962C8B-B14F-4D97-AF65-F5344CB8AC3E}">
        <p14:creationId xmlns:p14="http://schemas.microsoft.com/office/powerpoint/2010/main" val="624004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NjUyMDcwMTR9"/>
  <p:tag name="SLIDO_TYPE" val="SlidoPoll"/>
  <p:tag name="SLIDO_POLL_UUID" val="6c93d7af-92b2-41e8-a0dc-5b6545685ed7"/>
  <p:tag name="SLIDO_TIMELINE" val="W3sicG9sbFF1ZXN0aW9uVXVpZCI6IjlmYzBjMmUzLTFjY2YtNDhmYS1iMTUwLWU1YTk4ZTQ4ZWZjYSIsInNob3dSZXN1bHRzIjp0cnVlLCJzaG93Q29ycmVjdEFuc3dlcnMiOmZhbHNlLCJ2b3RpbmdMb2NrZWQiOmZhbHNlfV0="/>
</p:tagLst>
</file>

<file path=ppt/tags/tag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xml><?xml version="1.0" encoding="utf-8"?>
<p:tagLst xmlns:a="http://schemas.openxmlformats.org/drawingml/2006/main" xmlns:r="http://schemas.openxmlformats.org/officeDocument/2006/relationships" xmlns:p="http://schemas.openxmlformats.org/presentationml/2006/main">
  <p:tag name="SLIDO_ELEMENT" val="title"/>
</p:tagLst>
</file>

<file path=ppt/tags/tag4.xml><?xml version="1.0" encoding="utf-8"?>
<p:tagLst xmlns:a="http://schemas.openxmlformats.org/drawingml/2006/main" xmlns:r="http://schemas.openxmlformats.org/officeDocument/2006/relationships" xmlns:p="http://schemas.openxmlformats.org/presentationml/2006/main">
  <p:tag name="SLIDO_METADATA" val="eyJUaW1lc3RhbXAiOjE3NjUyMDcwMTV9"/>
  <p:tag name="SLIDO_TYPE" val="SlidoPoll"/>
  <p:tag name="SLIDO_POLL_UUID" val="e682e0cf-50bc-4fcf-b852-50e68a5145af"/>
  <p:tag name="SLIDO_TIMELINE" val="W3sicG9sbFF1ZXN0aW9uVXVpZCI6IjBiNmNlYzU0LWJlMWMtNDkxNi1iZDAxLTJlMjk2NzhkNjY2ZiIsInNob3dSZXN1bHRzIjp0cnVlLCJzaG93Q29ycmVjdEFuc3dlcnMiOmZhbHNlLCJ2b3RpbmdMb2NrZWQiOmZhbHNlfV0="/>
</p:tagLst>
</file>

<file path=ppt/tags/tag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NjUyMDg0NDJ9"/>
  <p:tag name="SLIDO_TYPE" val="SlidoPoll"/>
  <p:tag name="SLIDO_POLL_UUID" val="3323e50e-5dfa-4ccc-a71d-3dd168b70286"/>
  <p:tag name="SLIDO_TIMELINE" val="W3sicG9sbFF1ZXN0aW9uVXVpZCI6ImRjZmNiMzA0LTQ1YTQtNGMwNy05OGM2LThkZjBkZWVhNmM2YS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OL">
      <a:dk1>
        <a:srgbClr val="003978"/>
      </a:dk1>
      <a:lt1>
        <a:srgbClr val="FFFFFF"/>
      </a:lt1>
      <a:dk2>
        <a:srgbClr val="003978"/>
      </a:dk2>
      <a:lt2>
        <a:srgbClr val="F2EFEF"/>
      </a:lt2>
      <a:accent1>
        <a:srgbClr val="0078BC"/>
      </a:accent1>
      <a:accent2>
        <a:srgbClr val="7BB1D9"/>
      </a:accent2>
      <a:accent3>
        <a:srgbClr val="EAAB02"/>
      </a:accent3>
      <a:accent4>
        <a:srgbClr val="FFC000"/>
      </a:accent4>
      <a:accent5>
        <a:srgbClr val="ED7C00"/>
      </a:accent5>
      <a:accent6>
        <a:srgbClr val="E85045"/>
      </a:accent6>
      <a:hlink>
        <a:srgbClr val="6EB245"/>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50832b-6316-4a26-82d5-802fe3f877ab">
      <Terms xmlns="http://schemas.microsoft.com/office/infopath/2007/PartnerControls"/>
    </lcf76f155ced4ddcb4097134ff3c332f>
    <TaxCatchAll xmlns="501cd08e-1bcc-49c6-9606-fd0652805b4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2294C69DC09F499C09AA6864649BDA" ma:contentTypeVersion="18" ma:contentTypeDescription="Create a new document." ma:contentTypeScope="" ma:versionID="3ff7fc0ed0956a6cf5ba9c240365b6d5">
  <xsd:schema xmlns:xsd="http://www.w3.org/2001/XMLSchema" xmlns:xs="http://www.w3.org/2001/XMLSchema" xmlns:p="http://schemas.microsoft.com/office/2006/metadata/properties" xmlns:ns2="e850832b-6316-4a26-82d5-802fe3f877ab" xmlns:ns3="501cd08e-1bcc-49c6-9606-fd0652805b44" targetNamespace="http://schemas.microsoft.com/office/2006/metadata/properties" ma:root="true" ma:fieldsID="bd03fc33abfba9366325732641b50aa2" ns2:_="" ns3:_="">
    <xsd:import namespace="e850832b-6316-4a26-82d5-802fe3f877ab"/>
    <xsd:import namespace="501cd08e-1bcc-49c6-9606-fd0652805b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50832b-6316-4a26-82d5-802fe3f877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4d13f2-eb54-4181-a426-625d3bde84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1cd08e-1bcc-49c6-9606-fd0652805b4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b97c20b-2787-494d-9ba5-c11f3cda2fbd}" ma:internalName="TaxCatchAll" ma:showField="CatchAllData" ma:web="501cd08e-1bcc-49c6-9606-fd0652805b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B676FF-8559-4538-844F-7A8CD396B83D}">
  <ds:schemaRefs>
    <ds:schemaRef ds:uri="http://schemas.microsoft.com/sharepoint/v3/contenttype/forms"/>
  </ds:schemaRefs>
</ds:datastoreItem>
</file>

<file path=customXml/itemProps2.xml><?xml version="1.0" encoding="utf-8"?>
<ds:datastoreItem xmlns:ds="http://schemas.openxmlformats.org/officeDocument/2006/customXml" ds:itemID="{247AB510-B5E2-4179-88DD-068F3EB6FB0D}">
  <ds:schemaRefs>
    <ds:schemaRef ds:uri="http://schemas.microsoft.com/office/2006/metadata/properties"/>
    <ds:schemaRef ds:uri="http://schemas.microsoft.com/office/infopath/2007/PartnerControls"/>
    <ds:schemaRef ds:uri="e850832b-6316-4a26-82d5-802fe3f877ab"/>
    <ds:schemaRef ds:uri="501cd08e-1bcc-49c6-9606-fd0652805b44"/>
  </ds:schemaRefs>
</ds:datastoreItem>
</file>

<file path=customXml/itemProps3.xml><?xml version="1.0" encoding="utf-8"?>
<ds:datastoreItem xmlns:ds="http://schemas.openxmlformats.org/officeDocument/2006/customXml" ds:itemID="{4DA647A8-1520-4E4F-AE90-6DAD4F3CE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0832b-6316-4a26-82d5-802fe3f877ab"/>
    <ds:schemaRef ds:uri="501cd08e-1bcc-49c6-9606-fd0652805b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TotalTime>
  <Words>1681</Words>
  <Application>Microsoft Office PowerPoint</Application>
  <PresentationFormat>Custom</PresentationFormat>
  <Paragraphs>201</Paragraphs>
  <Slides>30</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Calibri</vt:lpstr>
      <vt:lpstr>Bariol 1</vt:lpstr>
      <vt:lpstr>Arial</vt:lpstr>
      <vt:lpstr>Arial,Sans-Serif</vt:lpstr>
      <vt:lpstr>Bariol 2</vt:lpstr>
      <vt:lpstr>Verdana</vt:lpstr>
      <vt:lpstr>Gotham Medium</vt:lpstr>
      <vt:lpstr>Aptos</vt:lpstr>
      <vt:lpstr>Gotham</vt:lpstr>
      <vt:lpstr>Amatic SC Bold</vt:lpstr>
      <vt:lpstr>Office Theme</vt:lpstr>
      <vt:lpstr>Office Theme</vt:lpstr>
      <vt:lpstr>PLA Workshop  London Sport – Active Environments / Facilities</vt:lpstr>
      <vt:lpstr>PowerPoint Presentation</vt:lpstr>
      <vt:lpstr>Place</vt:lpstr>
      <vt:lpstr>Workforce</vt:lpstr>
      <vt:lpstr>Active Environments – Challenge 1</vt:lpstr>
      <vt:lpstr>Future Work</vt:lpstr>
      <vt:lpstr>PowerPoint Presentation</vt:lpstr>
      <vt:lpstr>PowerPoint Presentation</vt:lpstr>
      <vt:lpstr>PowerPoint Presentation</vt:lpstr>
      <vt:lpstr>PowerPoint Presentation</vt:lpstr>
      <vt:lpstr>Future London Sport Work</vt:lpstr>
      <vt:lpstr>Go! London -  Innovation Challenges</vt:lpstr>
      <vt:lpstr>Challenge 1 - Sport for Climate Action</vt:lpstr>
      <vt:lpstr>Challenge 2 - Reimagining Spaces for Sport &amp; Play </vt:lpstr>
      <vt:lpstr>Funding Opportunities and Other Resources </vt:lpstr>
      <vt:lpstr>Social media </vt:lpstr>
      <vt:lpstr>Questions for you</vt:lpstr>
      <vt:lpstr>Channel breakdown: Facebook</vt:lpstr>
      <vt:lpstr>Channel breakdown: Instagram</vt:lpstr>
      <vt:lpstr>Channel breakdown: LinkedIn</vt:lpstr>
      <vt:lpstr>How, What, Where and When?</vt:lpstr>
      <vt:lpstr>Analytics </vt:lpstr>
      <vt:lpstr>Top Tips </vt:lpstr>
      <vt:lpstr>AI Tools Guidance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THAMES</dc:title>
  <dc:creator>Marianne Appleton - Sport Welfare Lead</dc:creator>
  <cp:lastModifiedBy>Shannon White</cp:lastModifiedBy>
  <cp:revision>11</cp:revision>
  <dcterms:created xsi:type="dcterms:W3CDTF">2006-08-16T00:00:00Z</dcterms:created>
  <dcterms:modified xsi:type="dcterms:W3CDTF">2026-01-27T13:59:39Z</dcterms:modified>
  <dc:identifier>DAG4lipKD8s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2025-12-09T13:16:46Z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b9ffdb71-a1fc-4393-8e7b-165e5e7ff681</vt:lpwstr>
  </property>
  <property fmtid="{D5CDD505-2E9C-101B-9397-08002B2CF9AE}" pid="8" name="MSIP_Label_39d8be9e-c8d9-4b9c-bd40-2c27cc7ea2e6_ContentBits">
    <vt:lpwstr>0</vt:lpwstr>
  </property>
  <property fmtid="{D5CDD505-2E9C-101B-9397-08002B2CF9AE}" pid="9" name="MSIP_Label_39d8be9e-c8d9-4b9c-bd40-2c27cc7ea2e6_Tag">
    <vt:lpwstr>10, 3, 0, 1</vt:lpwstr>
  </property>
  <property fmtid="{D5CDD505-2E9C-101B-9397-08002B2CF9AE}" pid="10" name="ContentTypeId">
    <vt:lpwstr>0x010100932294C69DC09F499C09AA6864649BDA</vt:lpwstr>
  </property>
  <property fmtid="{D5CDD505-2E9C-101B-9397-08002B2CF9AE}" pid="11" name="MediaServiceImageTags">
    <vt:lpwstr/>
  </property>
</Properties>
</file>